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Override PartName="/ppt/diagrams/layout1.xml" ContentType="application/vnd.openxmlformats-officedocument.drawingml.diagramLayou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diagrams/data1.xml" ContentType="application/vnd.openxmlformats-officedocument.drawingml.diagramData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2" r:id="rId9"/>
    <p:sldId id="264" r:id="rId10"/>
    <p:sldId id="265" r:id="rId11"/>
    <p:sldId id="266" r:id="rId12"/>
    <p:sldId id="267" r:id="rId13"/>
    <p:sldId id="268" r:id="rId14"/>
    <p:sldId id="273" r:id="rId15"/>
    <p:sldId id="274" r:id="rId16"/>
    <p:sldId id="269" r:id="rId17"/>
    <p:sldId id="270" r:id="rId18"/>
    <p:sldId id="272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aximized">
    <p:restoredLeft sz="34587" autoAdjust="0"/>
    <p:restoredTop sz="94713" autoAdjust="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\\K09\Obmen\&#1041;&#1070;&#1044;&#1046;&#1045;&#1058;\&#1041;&#1102;&#1076;&#1078;&#1077;&#1090;%20&#1076;&#1083;&#1103;%20&#1075;&#1088;&#1072;&#1078;&#1076;&#1072;&#1085;\&#1076;&#1083;&#1103;%202026-2028\&#1044;&#1080;&#1072;&#1075;&#1088;&#1072;&#1084;&#1084;&#1072;%202025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\\K09\Obmen\&#1041;&#1070;&#1044;&#1046;&#1045;&#1058;\&#1041;&#1102;&#1076;&#1078;&#1077;&#1090;%20&#1076;&#1083;&#1103;%20&#1075;&#1088;&#1072;&#1078;&#1076;&#1072;&#1085;\&#1076;&#1083;&#1103;%202026-2028\&#1044;&#1080;&#1072;&#1075;&#1088;&#1072;&#1084;&#1084;&#1072;%202025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\\K09\Obmen\&#1041;&#1070;&#1044;&#1046;&#1045;&#1058;\&#1041;&#1102;&#1076;&#1078;&#1077;&#1090;%20&#1076;&#1083;&#1103;%20&#1075;&#1088;&#1072;&#1078;&#1076;&#1072;&#1085;\&#1076;&#1083;&#1103;%202026-2028\&#1044;&#1080;&#1072;&#1075;&#1088;&#1072;&#1084;&#1084;&#1072;%202025.xlsx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D:\Obmen\&#1041;&#1070;&#1044;&#1046;&#1045;&#1058;\&#1041;&#1102;&#1076;&#1078;&#1077;&#1090;%20&#1076;&#1083;&#1103;%20&#1075;&#1088;&#1072;&#1078;&#1076;&#1072;&#1085;\&#1076;&#1083;&#1103;%202026-2028\&#1044;&#1080;&#1072;&#1075;&#1088;&#1072;&#1084;&#1084;&#1072;%202026.xlsx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file:///D:\Obmen\&#1041;&#1070;&#1044;&#1046;&#1045;&#1058;\&#1041;&#1102;&#1076;&#1078;&#1077;&#1090;%20&#1076;&#1083;&#1103;%20&#1075;&#1088;&#1072;&#1078;&#1076;&#1072;&#1085;\&#1076;&#1083;&#1103;%202026-2028\&#1044;&#1080;&#1072;&#1075;&#1088;&#1072;&#1084;&#1084;&#1072;%202026.xlsx" TargetMode="Externa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oleObject" Target="file:///D:\Obmen\&#1041;&#1070;&#1044;&#1046;&#1045;&#1058;\&#1041;&#1102;&#1076;&#1078;&#1077;&#1090;%20&#1076;&#1083;&#1103;%20&#1075;&#1088;&#1072;&#1078;&#1076;&#1072;&#1085;\&#1076;&#1083;&#1103;%202026-2028\&#1044;&#1080;&#1072;&#1075;&#1088;&#1072;&#1084;&#1084;&#1072;%202026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/>
      <c:pieChart>
        <c:varyColors val="1"/>
        <c:ser>
          <c:idx val="0"/>
          <c:order val="0"/>
          <c:dLbls>
            <c:dLbl>
              <c:idx val="2"/>
              <c:layout/>
              <c:tx>
                <c:rich>
                  <a:bodyPr/>
                  <a:lstStyle/>
                  <a:p>
                    <a:r>
                      <a:rPr lang="ru-RU" dirty="0"/>
                      <a:t>Расходы </a:t>
                    </a:r>
                    <a:r>
                      <a:rPr lang="ru-RU" dirty="0" smtClean="0"/>
                      <a:t>               81 495,30</a:t>
                    </a:r>
                    <a:endParaRPr lang="ru-RU" dirty="0"/>
                  </a:p>
                </c:rich>
              </c:tx>
              <c:showVal val="1"/>
              <c:showCatName val="1"/>
            </c:dLbl>
            <c:numFmt formatCode="#,##0.00" sourceLinked="0"/>
            <c:showVal val="1"/>
            <c:showCatName val="1"/>
            <c:showLeaderLines val="1"/>
          </c:dLbls>
          <c:cat>
            <c:strRef>
              <c:f>'[Диаграмма 2025.xlsx]2025'!$A$3:$A$5</c:f>
              <c:strCache>
                <c:ptCount val="3"/>
                <c:pt idx="0">
                  <c:v>Налоговые и неналоговые доходы</c:v>
                </c:pt>
                <c:pt idx="1">
                  <c:v>Безвозмездные поступления</c:v>
                </c:pt>
                <c:pt idx="2">
                  <c:v>Расходы в том числе условно-утвержденные</c:v>
                </c:pt>
              </c:strCache>
            </c:strRef>
          </c:cat>
          <c:val>
            <c:numRef>
              <c:f>'[Диаграмма 2025.xlsx]2025'!$C$3:$C$5</c:f>
              <c:numCache>
                <c:formatCode>General</c:formatCode>
                <c:ptCount val="3"/>
                <c:pt idx="0">
                  <c:v>53572.4</c:v>
                </c:pt>
                <c:pt idx="1">
                  <c:v>23922.9</c:v>
                </c:pt>
                <c:pt idx="2">
                  <c:v>81495.3</c:v>
                </c:pt>
              </c:numCache>
            </c:numRef>
          </c:val>
        </c:ser>
        <c:firstSliceAng val="0"/>
      </c:pieChart>
    </c:plotArea>
    <c:legend>
      <c:legendPos val="r"/>
      <c:layout>
        <c:manualLayout>
          <c:xMode val="edge"/>
          <c:yMode val="edge"/>
          <c:x val="0.69097813703975763"/>
          <c:y val="0.47081275467716721"/>
          <c:w val="0.28850918601821485"/>
          <c:h val="0.43135635507877701"/>
        </c:manualLayout>
      </c:layout>
      <c:txPr>
        <a:bodyPr/>
        <a:lstStyle/>
        <a:p>
          <a:pPr rtl="0">
            <a:defRPr/>
          </a:pPr>
          <a:endParaRPr lang="ru-RU"/>
        </a:p>
      </c:txPr>
    </c:legend>
    <c:plotVisOnly val="1"/>
  </c:chart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/>
      <c:lineChart>
        <c:grouping val="percentStacked"/>
        <c:ser>
          <c:idx val="0"/>
          <c:order val="0"/>
          <c:tx>
            <c:strRef>
              <c:f>'Налоговые и неналоговые'!$B$1</c:f>
              <c:strCache>
                <c:ptCount val="1"/>
                <c:pt idx="0">
                  <c:v>План 2025</c:v>
                </c:pt>
              </c:strCache>
            </c:strRef>
          </c:tx>
          <c:cat>
            <c:strRef>
              <c:f>'Налоговые и неналоговые'!$A$2:$A$9</c:f>
              <c:strCache>
                <c:ptCount val="8"/>
                <c:pt idx="0">
                  <c:v>НДФЛ</c:v>
                </c:pt>
                <c:pt idx="1">
                  <c:v>Акцизы</c:v>
                </c:pt>
                <c:pt idx="2">
                  <c:v>Налог на совокупный доход</c:v>
                </c:pt>
                <c:pt idx="3">
                  <c:v>Налоги на имущество</c:v>
                </c:pt>
                <c:pt idx="4">
                  <c:v>Доходы от использования имущества в мун.собственности</c:v>
                </c:pt>
                <c:pt idx="5">
                  <c:v>Доходы от платных услуг </c:v>
                </c:pt>
                <c:pt idx="6">
                  <c:v>Доходы от продажи активов</c:v>
                </c:pt>
                <c:pt idx="7">
                  <c:v>Прочие неналоговые доходы</c:v>
                </c:pt>
              </c:strCache>
            </c:strRef>
          </c:cat>
          <c:val>
            <c:numRef>
              <c:f>'Налоговые и неналоговые'!$B$2:$B$9</c:f>
              <c:numCache>
                <c:formatCode>#,##0.00</c:formatCode>
                <c:ptCount val="8"/>
                <c:pt idx="0">
                  <c:v>26060</c:v>
                </c:pt>
                <c:pt idx="1">
                  <c:v>538.9</c:v>
                </c:pt>
                <c:pt idx="2">
                  <c:v>20.9</c:v>
                </c:pt>
                <c:pt idx="3">
                  <c:v>8800</c:v>
                </c:pt>
                <c:pt idx="4">
                  <c:v>6384.9</c:v>
                </c:pt>
                <c:pt idx="5">
                  <c:v>874.9</c:v>
                </c:pt>
                <c:pt idx="6">
                  <c:v>7098.2</c:v>
                </c:pt>
                <c:pt idx="7">
                  <c:v>396</c:v>
                </c:pt>
              </c:numCache>
            </c:numRef>
          </c:val>
        </c:ser>
        <c:ser>
          <c:idx val="1"/>
          <c:order val="1"/>
          <c:tx>
            <c:strRef>
              <c:f>'Налоговые и неналоговые'!$C$1</c:f>
              <c:strCache>
                <c:ptCount val="1"/>
                <c:pt idx="0">
                  <c:v>Прогноз на 2026</c:v>
                </c:pt>
              </c:strCache>
            </c:strRef>
          </c:tx>
          <c:cat>
            <c:strRef>
              <c:f>'Налоговые и неналоговые'!$A$2:$A$9</c:f>
              <c:strCache>
                <c:ptCount val="8"/>
                <c:pt idx="0">
                  <c:v>НДФЛ</c:v>
                </c:pt>
                <c:pt idx="1">
                  <c:v>Акцизы</c:v>
                </c:pt>
                <c:pt idx="2">
                  <c:v>Налог на совокупный доход</c:v>
                </c:pt>
                <c:pt idx="3">
                  <c:v>Налоги на имущество</c:v>
                </c:pt>
                <c:pt idx="4">
                  <c:v>Доходы от использования имущества в мун.собственности</c:v>
                </c:pt>
                <c:pt idx="5">
                  <c:v>Доходы от платных услуг </c:v>
                </c:pt>
                <c:pt idx="6">
                  <c:v>Доходы от продажи активов</c:v>
                </c:pt>
                <c:pt idx="7">
                  <c:v>Прочие неналоговые доходы</c:v>
                </c:pt>
              </c:strCache>
            </c:strRef>
          </c:cat>
          <c:val>
            <c:numRef>
              <c:f>'Налоговые и неналоговые'!$C$2:$C$9</c:f>
              <c:numCache>
                <c:formatCode>#,##0.00</c:formatCode>
                <c:ptCount val="8"/>
                <c:pt idx="0">
                  <c:v>28918.2</c:v>
                </c:pt>
                <c:pt idx="1">
                  <c:v>609.1</c:v>
                </c:pt>
                <c:pt idx="2">
                  <c:v>23</c:v>
                </c:pt>
                <c:pt idx="3">
                  <c:v>9280</c:v>
                </c:pt>
                <c:pt idx="4">
                  <c:v>5783.1</c:v>
                </c:pt>
                <c:pt idx="5">
                  <c:v>995</c:v>
                </c:pt>
                <c:pt idx="6">
                  <c:v>10500</c:v>
                </c:pt>
                <c:pt idx="7">
                  <c:v>464</c:v>
                </c:pt>
              </c:numCache>
            </c:numRef>
          </c:val>
        </c:ser>
        <c:ser>
          <c:idx val="2"/>
          <c:order val="2"/>
          <c:tx>
            <c:strRef>
              <c:f>'Налоговые и неналоговые'!$D$1</c:f>
              <c:strCache>
                <c:ptCount val="1"/>
                <c:pt idx="0">
                  <c:v>Прогноз на 2027</c:v>
                </c:pt>
              </c:strCache>
            </c:strRef>
          </c:tx>
          <c:cat>
            <c:strRef>
              <c:f>'Налоговые и неналоговые'!$A$2:$A$9</c:f>
              <c:strCache>
                <c:ptCount val="8"/>
                <c:pt idx="0">
                  <c:v>НДФЛ</c:v>
                </c:pt>
                <c:pt idx="1">
                  <c:v>Акцизы</c:v>
                </c:pt>
                <c:pt idx="2">
                  <c:v>Налог на совокупный доход</c:v>
                </c:pt>
                <c:pt idx="3">
                  <c:v>Налоги на имущество</c:v>
                </c:pt>
                <c:pt idx="4">
                  <c:v>Доходы от использования имущества в мун.собственности</c:v>
                </c:pt>
                <c:pt idx="5">
                  <c:v>Доходы от платных услуг </c:v>
                </c:pt>
                <c:pt idx="6">
                  <c:v>Доходы от продажи активов</c:v>
                </c:pt>
                <c:pt idx="7">
                  <c:v>Прочие неналоговые доходы</c:v>
                </c:pt>
              </c:strCache>
            </c:strRef>
          </c:cat>
          <c:val>
            <c:numRef>
              <c:f>'Налоговые и неналоговые'!$D$2:$D$9</c:f>
              <c:numCache>
                <c:formatCode>#,##0.00</c:formatCode>
                <c:ptCount val="8"/>
                <c:pt idx="0">
                  <c:v>31300</c:v>
                </c:pt>
                <c:pt idx="1">
                  <c:v>805.9</c:v>
                </c:pt>
                <c:pt idx="2">
                  <c:v>25</c:v>
                </c:pt>
                <c:pt idx="3">
                  <c:v>9730</c:v>
                </c:pt>
                <c:pt idx="4">
                  <c:v>5967.1</c:v>
                </c:pt>
                <c:pt idx="5">
                  <c:v>1030</c:v>
                </c:pt>
                <c:pt idx="6">
                  <c:v>2858.1</c:v>
                </c:pt>
                <c:pt idx="7">
                  <c:v>464</c:v>
                </c:pt>
              </c:numCache>
            </c:numRef>
          </c:val>
        </c:ser>
        <c:ser>
          <c:idx val="3"/>
          <c:order val="3"/>
          <c:tx>
            <c:strRef>
              <c:f>'Налоговые и неналоговые'!$E$1</c:f>
              <c:strCache>
                <c:ptCount val="1"/>
                <c:pt idx="0">
                  <c:v>Прогноз на 2028</c:v>
                </c:pt>
              </c:strCache>
            </c:strRef>
          </c:tx>
          <c:cat>
            <c:strRef>
              <c:f>'Налоговые и неналоговые'!$A$2:$A$9</c:f>
              <c:strCache>
                <c:ptCount val="8"/>
                <c:pt idx="0">
                  <c:v>НДФЛ</c:v>
                </c:pt>
                <c:pt idx="1">
                  <c:v>Акцизы</c:v>
                </c:pt>
                <c:pt idx="2">
                  <c:v>Налог на совокупный доход</c:v>
                </c:pt>
                <c:pt idx="3">
                  <c:v>Налоги на имущество</c:v>
                </c:pt>
                <c:pt idx="4">
                  <c:v>Доходы от использования имущества в мун.собственности</c:v>
                </c:pt>
                <c:pt idx="5">
                  <c:v>Доходы от платных услуг </c:v>
                </c:pt>
                <c:pt idx="6">
                  <c:v>Доходы от продажи активов</c:v>
                </c:pt>
                <c:pt idx="7">
                  <c:v>Прочие неналоговые доходы</c:v>
                </c:pt>
              </c:strCache>
            </c:strRef>
          </c:cat>
          <c:val>
            <c:numRef>
              <c:f>'Налоговые и неналоговые'!$E$2:$E$9</c:f>
              <c:numCache>
                <c:formatCode>#,##0.00</c:formatCode>
                <c:ptCount val="8"/>
                <c:pt idx="0">
                  <c:v>33100</c:v>
                </c:pt>
                <c:pt idx="1">
                  <c:v>805.9</c:v>
                </c:pt>
                <c:pt idx="2">
                  <c:v>25</c:v>
                </c:pt>
                <c:pt idx="3">
                  <c:v>10200</c:v>
                </c:pt>
                <c:pt idx="4">
                  <c:v>5991.2</c:v>
                </c:pt>
                <c:pt idx="5">
                  <c:v>1050</c:v>
                </c:pt>
                <c:pt idx="6">
                  <c:v>3686.9</c:v>
                </c:pt>
                <c:pt idx="7">
                  <c:v>464</c:v>
                </c:pt>
              </c:numCache>
            </c:numRef>
          </c:val>
        </c:ser>
        <c:marker val="1"/>
        <c:axId val="257139456"/>
        <c:axId val="257140992"/>
      </c:lineChart>
      <c:catAx>
        <c:axId val="257139456"/>
        <c:scaling>
          <c:orientation val="minMax"/>
        </c:scaling>
        <c:axPos val="b"/>
        <c:tickLblPos val="nextTo"/>
        <c:crossAx val="257140992"/>
        <c:crosses val="autoZero"/>
        <c:auto val="1"/>
        <c:lblAlgn val="ctr"/>
        <c:lblOffset val="100"/>
      </c:catAx>
      <c:valAx>
        <c:axId val="257140992"/>
        <c:scaling>
          <c:orientation val="minMax"/>
        </c:scaling>
        <c:axPos val="l"/>
        <c:majorGridlines/>
        <c:numFmt formatCode="0%" sourceLinked="1"/>
        <c:tickLblPos val="nextTo"/>
        <c:crossAx val="257139456"/>
        <c:crosses val="autoZero"/>
        <c:crossBetween val="between"/>
      </c:valAx>
    </c:plotArea>
    <c:legend>
      <c:legendPos val="r"/>
      <c:layout/>
    </c:legend>
    <c:plotVisOnly val="1"/>
  </c:chart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/>
      <c:barChart>
        <c:barDir val="col"/>
        <c:grouping val="percentStacked"/>
        <c:ser>
          <c:idx val="0"/>
          <c:order val="0"/>
          <c:tx>
            <c:strRef>
              <c:f>Безвозмездные!$B$1</c:f>
              <c:strCache>
                <c:ptCount val="1"/>
                <c:pt idx="0">
                  <c:v>План 2025</c:v>
                </c:pt>
              </c:strCache>
            </c:strRef>
          </c:tx>
          <c:cat>
            <c:strRef>
              <c:f>Безвозмездные!$A$2:$A$6</c:f>
              <c:strCache>
                <c:ptCount val="5"/>
                <c:pt idx="0">
                  <c:v>Дотации</c:v>
                </c:pt>
                <c:pt idx="1">
                  <c:v>Субсидии</c:v>
                </c:pt>
                <c:pt idx="2">
                  <c:v>Субвенции</c:v>
                </c:pt>
                <c:pt idx="3">
                  <c:v>Иные межбюджетные трансферты</c:v>
                </c:pt>
                <c:pt idx="4">
                  <c:v>Прочие безвозмездные поступления в бюджеты городских поселений</c:v>
                </c:pt>
              </c:strCache>
            </c:strRef>
          </c:cat>
          <c:val>
            <c:numRef>
              <c:f>Безвозмездные!$B$2:$B$6</c:f>
              <c:numCache>
                <c:formatCode>#,##0.00</c:formatCode>
                <c:ptCount val="5"/>
                <c:pt idx="0">
                  <c:v>14561.7</c:v>
                </c:pt>
                <c:pt idx="1">
                  <c:v>54479.3</c:v>
                </c:pt>
                <c:pt idx="2">
                  <c:v>410.4</c:v>
                </c:pt>
                <c:pt idx="3">
                  <c:v>8108.2</c:v>
                </c:pt>
                <c:pt idx="4">
                  <c:v>500</c:v>
                </c:pt>
              </c:numCache>
            </c:numRef>
          </c:val>
        </c:ser>
        <c:ser>
          <c:idx val="1"/>
          <c:order val="1"/>
          <c:tx>
            <c:strRef>
              <c:f>Безвозмездные!$C$1</c:f>
              <c:strCache>
                <c:ptCount val="1"/>
                <c:pt idx="0">
                  <c:v>Прогноз на 2026</c:v>
                </c:pt>
              </c:strCache>
            </c:strRef>
          </c:tx>
          <c:cat>
            <c:strRef>
              <c:f>Безвозмездные!$A$2:$A$6</c:f>
              <c:strCache>
                <c:ptCount val="5"/>
                <c:pt idx="0">
                  <c:v>Дотации</c:v>
                </c:pt>
                <c:pt idx="1">
                  <c:v>Субсидии</c:v>
                </c:pt>
                <c:pt idx="2">
                  <c:v>Субвенции</c:v>
                </c:pt>
                <c:pt idx="3">
                  <c:v>Иные межбюджетные трансферты</c:v>
                </c:pt>
                <c:pt idx="4">
                  <c:v>Прочие безвозмездные поступления в бюджеты городских поселений</c:v>
                </c:pt>
              </c:strCache>
            </c:strRef>
          </c:cat>
          <c:val>
            <c:numRef>
              <c:f>Безвозмездные!$C$2:$C$6</c:f>
              <c:numCache>
                <c:formatCode>#,##0.00</c:formatCode>
                <c:ptCount val="5"/>
                <c:pt idx="0">
                  <c:v>13830.7</c:v>
                </c:pt>
                <c:pt idx="1">
                  <c:v>9645.2000000000007</c:v>
                </c:pt>
                <c:pt idx="2">
                  <c:v>447</c:v>
                </c:pt>
                <c:pt idx="3">
                  <c:v>0</c:v>
                </c:pt>
                <c:pt idx="4">
                  <c:v>0</c:v>
                </c:pt>
              </c:numCache>
            </c:numRef>
          </c:val>
        </c:ser>
        <c:ser>
          <c:idx val="2"/>
          <c:order val="2"/>
          <c:tx>
            <c:strRef>
              <c:f>Безвозмездные!$D$1</c:f>
              <c:strCache>
                <c:ptCount val="1"/>
                <c:pt idx="0">
                  <c:v>Прогноз на 2027</c:v>
                </c:pt>
              </c:strCache>
            </c:strRef>
          </c:tx>
          <c:cat>
            <c:strRef>
              <c:f>Безвозмездные!$A$2:$A$6</c:f>
              <c:strCache>
                <c:ptCount val="5"/>
                <c:pt idx="0">
                  <c:v>Дотации</c:v>
                </c:pt>
                <c:pt idx="1">
                  <c:v>Субсидии</c:v>
                </c:pt>
                <c:pt idx="2">
                  <c:v>Субвенции</c:v>
                </c:pt>
                <c:pt idx="3">
                  <c:v>Иные межбюджетные трансферты</c:v>
                </c:pt>
                <c:pt idx="4">
                  <c:v>Прочие безвозмездные поступления в бюджеты городских поселений</c:v>
                </c:pt>
              </c:strCache>
            </c:strRef>
          </c:cat>
          <c:val>
            <c:numRef>
              <c:f>Безвозмездные!$D$2:$D$6</c:f>
              <c:numCache>
                <c:formatCode>#,##0.00</c:formatCode>
                <c:ptCount val="5"/>
                <c:pt idx="0">
                  <c:v>12432.9</c:v>
                </c:pt>
                <c:pt idx="1">
                  <c:v>9624.7000000000007</c:v>
                </c:pt>
                <c:pt idx="2">
                  <c:v>462.3</c:v>
                </c:pt>
                <c:pt idx="3">
                  <c:v>0</c:v>
                </c:pt>
                <c:pt idx="4">
                  <c:v>0</c:v>
                </c:pt>
              </c:numCache>
            </c:numRef>
          </c:val>
        </c:ser>
        <c:ser>
          <c:idx val="3"/>
          <c:order val="3"/>
          <c:tx>
            <c:strRef>
              <c:f>Безвозмездные!$E$1</c:f>
              <c:strCache>
                <c:ptCount val="1"/>
                <c:pt idx="0">
                  <c:v>Прогноз на 2028</c:v>
                </c:pt>
              </c:strCache>
            </c:strRef>
          </c:tx>
          <c:cat>
            <c:strRef>
              <c:f>Безвозмездные!$A$2:$A$6</c:f>
              <c:strCache>
                <c:ptCount val="5"/>
                <c:pt idx="0">
                  <c:v>Дотации</c:v>
                </c:pt>
                <c:pt idx="1">
                  <c:v>Субсидии</c:v>
                </c:pt>
                <c:pt idx="2">
                  <c:v>Субвенции</c:v>
                </c:pt>
                <c:pt idx="3">
                  <c:v>Иные межбюджетные трансферты</c:v>
                </c:pt>
                <c:pt idx="4">
                  <c:v>Прочие безвозмездные поступления в бюджеты городских поселений</c:v>
                </c:pt>
              </c:strCache>
            </c:strRef>
          </c:cat>
          <c:val>
            <c:numRef>
              <c:f>Безвозмездные!$E$2:$E$6</c:f>
              <c:numCache>
                <c:formatCode>#,##0.00</c:formatCode>
                <c:ptCount val="5"/>
                <c:pt idx="0">
                  <c:v>11775.4</c:v>
                </c:pt>
                <c:pt idx="1">
                  <c:v>9598.1</c:v>
                </c:pt>
                <c:pt idx="2">
                  <c:v>3.5</c:v>
                </c:pt>
                <c:pt idx="3">
                  <c:v>0</c:v>
                </c:pt>
                <c:pt idx="4">
                  <c:v>0</c:v>
                </c:pt>
              </c:numCache>
            </c:numRef>
          </c:val>
        </c:ser>
        <c:overlap val="100"/>
        <c:axId val="116770304"/>
        <c:axId val="116771840"/>
      </c:barChart>
      <c:catAx>
        <c:axId val="116770304"/>
        <c:scaling>
          <c:orientation val="minMax"/>
        </c:scaling>
        <c:axPos val="b"/>
        <c:tickLblPos val="nextTo"/>
        <c:crossAx val="116771840"/>
        <c:crosses val="autoZero"/>
        <c:auto val="1"/>
        <c:lblAlgn val="ctr"/>
        <c:lblOffset val="100"/>
      </c:catAx>
      <c:valAx>
        <c:axId val="116771840"/>
        <c:scaling>
          <c:orientation val="minMax"/>
        </c:scaling>
        <c:axPos val="l"/>
        <c:majorGridlines/>
        <c:numFmt formatCode="0%" sourceLinked="1"/>
        <c:tickLblPos val="nextTo"/>
        <c:crossAx val="116770304"/>
        <c:crosses val="autoZero"/>
        <c:crossBetween val="between"/>
      </c:valAx>
    </c:plotArea>
    <c:legend>
      <c:legendPos val="r"/>
      <c:layout/>
    </c:legend>
    <c:plotVisOnly val="1"/>
  </c:chart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layout/>
    </c:title>
    <c:view3D>
      <c:rotX val="30"/>
      <c:perspective val="30"/>
    </c:view3D>
    <c:plotArea>
      <c:layout/>
      <c:pie3DChart>
        <c:varyColors val="1"/>
        <c:ser>
          <c:idx val="0"/>
          <c:order val="0"/>
          <c:tx>
            <c:strRef>
              <c:f>Лист3!$B$1</c:f>
              <c:strCache>
                <c:ptCount val="1"/>
                <c:pt idx="0">
                  <c:v>Структура расходов в 2026 году</c:v>
                </c:pt>
              </c:strCache>
            </c:strRef>
          </c:tx>
          <c:explosion val="25"/>
          <c:dLbls>
            <c:numFmt formatCode="0.00%" sourceLinked="0"/>
            <c:showPercent val="1"/>
            <c:showLeaderLines val="1"/>
          </c:dLbls>
          <c:cat>
            <c:strRef>
              <c:f>Лист3!$A$2:$A$11</c:f>
              <c:strCache>
                <c:ptCount val="10"/>
                <c:pt idx="0">
                  <c:v>ОБЩЕГОСУДАРСТВЕННЫЕ ВОПРОСЫ</c:v>
                </c:pt>
                <c:pt idx="1">
                  <c:v>НАЦИОНАЛЬНАЯ ОБОРОНА</c:v>
                </c:pt>
                <c:pt idx="2">
                  <c:v>НАЦИОНАЛЬНАЯ БЕЗОПАСНОСТЬ И ПРАВООХРАНИТЕЛЬНАЯ ДЕЯТЕЛЬНОСТЬ</c:v>
                </c:pt>
                <c:pt idx="3">
                  <c:v>НАЦИОНАЛЬНАЯ ЭКОНОМИКА</c:v>
                </c:pt>
                <c:pt idx="4">
                  <c:v>ЖИЛИЩНО-КОММУНАЛЬНОЕ ХОЗЯЙСТВО</c:v>
                </c:pt>
                <c:pt idx="5">
                  <c:v>ОБРАЗОВАНИЕ</c:v>
                </c:pt>
                <c:pt idx="6">
                  <c:v>КУЛЬТУРА,  КИНЕМАТОГРАФИЯ</c:v>
                </c:pt>
                <c:pt idx="7">
                  <c:v>СОЦИАЛЬНАЯ ПОЛИТИКА</c:v>
                </c:pt>
                <c:pt idx="8">
                  <c:v>ФИЗИЧЕСКАЯ КУЛЬТУРА И СПОРТ</c:v>
                </c:pt>
                <c:pt idx="9">
                  <c:v>ОБСЛУЖИВАНИЕ ГОСУДАРСТВЕННОГО И МУНИЦИПАЛЬНОГО ДОЛГА</c:v>
                </c:pt>
              </c:strCache>
            </c:strRef>
          </c:cat>
          <c:val>
            <c:numRef>
              <c:f>Лист3!$B$2:$B$11</c:f>
              <c:numCache>
                <c:formatCode>#,##0.00</c:formatCode>
                <c:ptCount val="10"/>
                <c:pt idx="0">
                  <c:v>28692.6</c:v>
                </c:pt>
                <c:pt idx="1">
                  <c:v>443.5</c:v>
                </c:pt>
                <c:pt idx="2">
                  <c:v>2121.6</c:v>
                </c:pt>
                <c:pt idx="3">
                  <c:v>19646</c:v>
                </c:pt>
                <c:pt idx="4">
                  <c:v>11610.900000000001</c:v>
                </c:pt>
                <c:pt idx="5">
                  <c:v>30</c:v>
                </c:pt>
                <c:pt idx="6">
                  <c:v>32953.599999999999</c:v>
                </c:pt>
                <c:pt idx="7">
                  <c:v>1235.9000000000001</c:v>
                </c:pt>
                <c:pt idx="8">
                  <c:v>120</c:v>
                </c:pt>
                <c:pt idx="9" formatCode="General">
                  <c:v>0</c:v>
                </c:pt>
              </c:numCache>
            </c:numRef>
          </c:val>
        </c:ser>
      </c:pie3DChart>
    </c:plotArea>
    <c:legend>
      <c:legendPos val="r"/>
      <c:layout/>
    </c:legend>
    <c:plotVisOnly val="1"/>
  </c:chart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6"/>
  <c:chart>
    <c:autoTitleDeleted val="1"/>
    <c:plotArea>
      <c:layout/>
      <c:pieChart>
        <c:varyColors val="1"/>
        <c:ser>
          <c:idx val="0"/>
          <c:order val="0"/>
          <c:tx>
            <c:strRef>
              <c:f>'Лист2 (2)'!$D$5</c:f>
              <c:strCache>
                <c:ptCount val="1"/>
                <c:pt idx="0">
                  <c:v> 2026 год 
сумма
(тысяч рублей)</c:v>
                </c:pt>
              </c:strCache>
            </c:strRef>
          </c:tx>
          <c:dLbls>
            <c:dLbl>
              <c:idx val="0"/>
              <c:layout>
                <c:manualLayout>
                  <c:x val="7.1933508311461072E-2"/>
                  <c:y val="-0.12951370662000583"/>
                </c:manualLayout>
              </c:layout>
              <c:tx>
                <c:rich>
                  <a:bodyPr/>
                  <a:lstStyle/>
                  <a:p>
                    <a:r>
                      <a:rPr lang="ru-RU"/>
                      <a:t>Комплексы процессных мероприятий
47283,5</a:t>
                    </a:r>
                  </a:p>
                  <a:p>
                    <a:r>
                      <a:rPr lang="ru-RU"/>
                      <a:t>тыс.руб./74,9%</a:t>
                    </a:r>
                  </a:p>
                </c:rich>
              </c:tx>
              <c:showCatName val="1"/>
              <c:showPercent val="1"/>
            </c:dLbl>
            <c:dLbl>
              <c:idx val="1"/>
              <c:layout>
                <c:manualLayout>
                  <c:x val="-0.14234317585301839"/>
                  <c:y val="3.8194444444444448E-2"/>
                </c:manualLayout>
              </c:layout>
              <c:tx>
                <c:rich>
                  <a:bodyPr/>
                  <a:lstStyle/>
                  <a:p>
                    <a:r>
                      <a:rPr lang="ru-RU" dirty="0"/>
                      <a:t>Региональные </a:t>
                    </a:r>
                    <a:r>
                      <a:rPr lang="ru-RU" dirty="0" smtClean="0"/>
                      <a:t>проекты  0,0 тыс.руб./0%</a:t>
                    </a:r>
                    <a:r>
                      <a:rPr lang="ru-RU" dirty="0"/>
                      <a:t>
</a:t>
                    </a:r>
                  </a:p>
                </c:rich>
              </c:tx>
              <c:showCatName val="1"/>
              <c:showPercent val="1"/>
            </c:dLbl>
            <c:dLbl>
              <c:idx val="2"/>
              <c:layout>
                <c:manualLayout>
                  <c:x val="-9.2731846019247673E-3"/>
                  <c:y val="1.9675925925925927E-2"/>
                </c:manualLayout>
              </c:layout>
              <c:tx>
                <c:rich>
                  <a:bodyPr/>
                  <a:lstStyle/>
                  <a:p>
                    <a:r>
                      <a:rPr lang="ru-RU" dirty="0"/>
                      <a:t>Отраслевые проекты
</a:t>
                    </a:r>
                    <a:r>
                      <a:rPr lang="ru-RU" dirty="0" smtClean="0"/>
                      <a:t>15771,0 тыс.руб./25,1</a:t>
                    </a:r>
                    <a:r>
                      <a:rPr lang="ru-RU" dirty="0"/>
                      <a:t>%</a:t>
                    </a:r>
                  </a:p>
                </c:rich>
              </c:tx>
              <c:showCatName val="1"/>
              <c:showPercent val="1"/>
            </c:dLbl>
            <c:showCatName val="1"/>
            <c:showPercent val="1"/>
            <c:showLeaderLines val="1"/>
          </c:dLbls>
          <c:cat>
            <c:strRef>
              <c:f>'Лист2 (2)'!$C$6:$C$8</c:f>
              <c:strCache>
                <c:ptCount val="3"/>
                <c:pt idx="0">
                  <c:v>Комплексы процессных мероприятий</c:v>
                </c:pt>
                <c:pt idx="1">
                  <c:v>Региональные проекты</c:v>
                </c:pt>
                <c:pt idx="2">
                  <c:v>Отраслевые проекты</c:v>
                </c:pt>
              </c:strCache>
            </c:strRef>
          </c:cat>
          <c:val>
            <c:numRef>
              <c:f>'Лист2 (2)'!$D$6:$D$8</c:f>
              <c:numCache>
                <c:formatCode>#,##0.0</c:formatCode>
                <c:ptCount val="3"/>
                <c:pt idx="0">
                  <c:v>47283.5</c:v>
                </c:pt>
                <c:pt idx="1">
                  <c:v>0</c:v>
                </c:pt>
                <c:pt idx="2">
                  <c:v>15771</c:v>
                </c:pt>
              </c:numCache>
            </c:numRef>
          </c:val>
        </c:ser>
        <c:dLbls>
          <c:showCatName val="1"/>
          <c:showPercent val="1"/>
        </c:dLbls>
        <c:firstSliceAng val="0"/>
      </c:pieChart>
    </c:plotArea>
    <c:plotVisOnly val="1"/>
  </c:chart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/>
      <c:pieChart>
        <c:varyColors val="1"/>
        <c:ser>
          <c:idx val="0"/>
          <c:order val="0"/>
          <c:dLbls>
            <c:dLbl>
              <c:idx val="0"/>
              <c:layout>
                <c:manualLayout>
                  <c:x val="-2.096848216035483E-2"/>
                  <c:y val="1.7827028650399965E-2"/>
                </c:manualLayout>
              </c:layout>
              <c:showCatName val="1"/>
              <c:showPercent val="1"/>
            </c:dLbl>
            <c:dLbl>
              <c:idx val="1"/>
              <c:layout>
                <c:manualLayout>
                  <c:x val="-0.7958651914087691"/>
                  <c:y val="0.63941167038678182"/>
                </c:manualLayout>
              </c:layout>
              <c:tx>
                <c:rich>
                  <a:bodyPr/>
                  <a:lstStyle/>
                  <a:p>
                    <a:r>
                      <a:rPr lang="ru-RU"/>
                      <a:t>Поддержка малого и среднего предпринимательства
0,1%</a:t>
                    </a:r>
                  </a:p>
                </c:rich>
              </c:tx>
              <c:showCatName val="1"/>
              <c:showPercent val="1"/>
            </c:dLbl>
            <c:dLbl>
              <c:idx val="2"/>
              <c:layout>
                <c:manualLayout>
                  <c:x val="3.1080147420540501E-2"/>
                  <c:y val="6.6902259810795894E-2"/>
                </c:manualLayout>
              </c:layout>
              <c:showCatName val="1"/>
              <c:showPercent val="1"/>
            </c:dLbl>
            <c:dLbl>
              <c:idx val="3"/>
              <c:layout>
                <c:manualLayout>
                  <c:x val="-6.3491619106277979E-3"/>
                  <c:y val="9.1600345118080823E-2"/>
                </c:manualLayout>
              </c:layout>
              <c:showCatName val="1"/>
              <c:showPercent val="1"/>
            </c:dLbl>
            <c:dLbl>
              <c:idx val="4"/>
              <c:layout>
                <c:manualLayout>
                  <c:x val="-1.8111889932283329E-2"/>
                  <c:y val="-3.436520924692487E-2"/>
                </c:manualLayout>
              </c:layout>
              <c:showCatName val="1"/>
              <c:showPercent val="1"/>
            </c:dLbl>
            <c:dLbl>
              <c:idx val="5"/>
              <c:layout>
                <c:manualLayout>
                  <c:x val="-0.34243311461834403"/>
                  <c:y val="-3.6038879231577804E-4"/>
                </c:manualLayout>
              </c:layout>
              <c:tx>
                <c:rich>
                  <a:bodyPr/>
                  <a:lstStyle/>
                  <a:p>
                    <a:r>
                      <a:rPr lang="ru-RU"/>
                      <a:t>Энергосбережение
0,3%</a:t>
                    </a:r>
                  </a:p>
                </c:rich>
              </c:tx>
              <c:showCatName val="1"/>
              <c:showPercent val="1"/>
            </c:dLbl>
            <c:dLbl>
              <c:idx val="6"/>
              <c:layout>
                <c:manualLayout>
                  <c:x val="0.19143504636335373"/>
                  <c:y val="-0.15748124883878967"/>
                </c:manualLayout>
              </c:layout>
              <c:showCatName val="1"/>
              <c:showPercent val="1"/>
            </c:dLbl>
            <c:dLbl>
              <c:idx val="7"/>
              <c:layout>
                <c:manualLayout>
                  <c:x val="-0.27359339444386321"/>
                  <c:y val="0.52888480538750704"/>
                </c:manualLayout>
              </c:layout>
              <c:tx>
                <c:rich>
                  <a:bodyPr/>
                  <a:lstStyle/>
                  <a:p>
                    <a:r>
                      <a:rPr lang="ru-RU"/>
                      <a:t>Спорт
0,3%</a:t>
                    </a:r>
                  </a:p>
                </c:rich>
              </c:tx>
              <c:showCatName val="1"/>
              <c:showPercent val="1"/>
            </c:dLbl>
            <c:dLbl>
              <c:idx val="8"/>
              <c:layout>
                <c:manualLayout>
                  <c:x val="-0.41817168758342088"/>
                  <c:y val="0.88997555012224938"/>
                </c:manualLayout>
              </c:layout>
              <c:showCatName val="1"/>
              <c:showPercent val="1"/>
            </c:dLbl>
            <c:dLbl>
              <c:idx val="9"/>
              <c:layout>
                <c:manualLayout>
                  <c:x val="-1.5949226483208373E-2"/>
                  <c:y val="-6.7750962024055936E-2"/>
                </c:manualLayout>
              </c:layout>
              <c:showCatName val="1"/>
              <c:showPercent val="1"/>
            </c:dLbl>
            <c:dLbl>
              <c:idx val="10"/>
              <c:layout>
                <c:manualLayout>
                  <c:x val="0.47701289045353978"/>
                  <c:y val="0.69763347704930245"/>
                </c:manualLayout>
              </c:layout>
              <c:tx>
                <c:rich>
                  <a:bodyPr/>
                  <a:lstStyle/>
                  <a:p>
                    <a:r>
                      <a:rPr lang="ru-RU"/>
                      <a:t>Обучение
0,1%</a:t>
                    </a:r>
                  </a:p>
                </c:rich>
              </c:tx>
              <c:showCatName val="1"/>
              <c:showPercent val="1"/>
            </c:dLbl>
            <c:showCatName val="1"/>
            <c:showPercent val="1"/>
          </c:dLbls>
          <c:cat>
            <c:strRef>
              <c:f>'Лист2 (2)'!$C$32:$C$40</c:f>
              <c:strCache>
                <c:ptCount val="9"/>
                <c:pt idx="0">
                  <c:v>Благоустройство территории поселения</c:v>
                </c:pt>
                <c:pt idx="1">
                  <c:v>Поддержка малого и среднего предпринимательства</c:v>
                </c:pt>
                <c:pt idx="2">
                  <c:v>Охрана семьи и детства</c:v>
                </c:pt>
                <c:pt idx="3">
                  <c:v>Дороги</c:v>
                </c:pt>
                <c:pt idx="4">
                  <c:v>Гражданская оборона</c:v>
                </c:pt>
                <c:pt idx="5">
                  <c:v>Энергосбережение</c:v>
                </c:pt>
                <c:pt idx="6">
                  <c:v>Культура</c:v>
                </c:pt>
                <c:pt idx="7">
                  <c:v>Спорт</c:v>
                </c:pt>
                <c:pt idx="8">
                  <c:v>Обучение</c:v>
                </c:pt>
              </c:strCache>
            </c:strRef>
          </c:cat>
          <c:val>
            <c:numRef>
              <c:f>'Лист2 (2)'!$D$32:$D$40</c:f>
              <c:numCache>
                <c:formatCode>General</c:formatCode>
                <c:ptCount val="9"/>
                <c:pt idx="0">
                  <c:v>8144.7</c:v>
                </c:pt>
                <c:pt idx="1">
                  <c:v>60</c:v>
                </c:pt>
                <c:pt idx="2">
                  <c:v>595.6</c:v>
                </c:pt>
                <c:pt idx="3">
                  <c:v>18886</c:v>
                </c:pt>
                <c:pt idx="4">
                  <c:v>2121.6</c:v>
                </c:pt>
                <c:pt idx="5">
                  <c:v>143.5</c:v>
                </c:pt>
                <c:pt idx="6">
                  <c:v>33442.199999999997</c:v>
                </c:pt>
                <c:pt idx="7">
                  <c:v>120</c:v>
                </c:pt>
                <c:pt idx="8">
                  <c:v>30</c:v>
                </c:pt>
              </c:numCache>
            </c:numRef>
          </c:val>
        </c:ser>
        <c:dLbls>
          <c:showCatName val="1"/>
          <c:showPercent val="1"/>
        </c:dLbls>
        <c:firstSliceAng val="0"/>
      </c:pieChart>
    </c:plotArea>
    <c:plotVisOnly val="1"/>
  </c:chart>
  <c:externalData r:id="rId1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5_1">
  <dgm:title val=""/>
  <dgm:desc val=""/>
  <dgm:catLst>
    <dgm:cat type="accent5" pri="11100"/>
  </dgm:catLst>
  <dgm:styleLbl name="node0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5">
        <a:alpha val="4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E981AD8-B5C6-4CD6-8F33-E2A7A363804C}" type="doc">
      <dgm:prSet loTypeId="urn:microsoft.com/office/officeart/2005/8/layout/hList3" loCatId="list" qsTypeId="urn:microsoft.com/office/officeart/2005/8/quickstyle/simple1" qsCatId="simple" csTypeId="urn:microsoft.com/office/officeart/2005/8/colors/accent5_1" csCatId="accent5" phldr="1"/>
      <dgm:spPr/>
      <dgm:t>
        <a:bodyPr/>
        <a:lstStyle/>
        <a:p>
          <a:endParaRPr lang="ru-RU"/>
        </a:p>
      </dgm:t>
    </dgm:pt>
    <dgm:pt modelId="{20A65F4A-3E02-4C54-BCD1-20675BD8D6EE}">
      <dgm:prSet phldrT="[Текст]"/>
      <dgm:spPr/>
      <dgm:t>
        <a:bodyPr/>
        <a:lstStyle/>
        <a:p>
          <a:r>
            <a:rPr lang="ru-RU" dirty="0" smtClean="0"/>
            <a:t>ДОХОДЫ                                                             </a:t>
          </a:r>
          <a:r>
            <a:rPr lang="ru-RU" i="1" dirty="0" smtClean="0"/>
            <a:t>поступающие в бюджет денежные средства</a:t>
          </a:r>
          <a:endParaRPr lang="ru-RU" i="1" dirty="0"/>
        </a:p>
      </dgm:t>
    </dgm:pt>
    <dgm:pt modelId="{85BDCA03-6DCB-4CE2-86F3-8029A820D6E4}" type="parTrans" cxnId="{E9A14C6D-D806-41FF-9806-33698F39A78E}">
      <dgm:prSet/>
      <dgm:spPr/>
      <dgm:t>
        <a:bodyPr/>
        <a:lstStyle/>
        <a:p>
          <a:endParaRPr lang="ru-RU"/>
        </a:p>
      </dgm:t>
    </dgm:pt>
    <dgm:pt modelId="{8CD6E7C4-C905-4E94-93EB-44E70A400397}" type="sibTrans" cxnId="{E9A14C6D-D806-41FF-9806-33698F39A78E}">
      <dgm:prSet/>
      <dgm:spPr/>
      <dgm:t>
        <a:bodyPr/>
        <a:lstStyle/>
        <a:p>
          <a:endParaRPr lang="ru-RU"/>
        </a:p>
      </dgm:t>
    </dgm:pt>
    <dgm:pt modelId="{173C3037-0BDB-416A-BD7C-0947B12EFFDC}">
      <dgm:prSet phldrT="[Текст]" custT="1"/>
      <dgm:spPr/>
      <dgm:t>
        <a:bodyPr/>
        <a:lstStyle/>
        <a:p>
          <a:r>
            <a:rPr lang="ru-RU" sz="1500" b="1" dirty="0" smtClean="0"/>
            <a:t>НАЛОГОВЫЕ ДОХОДЫ </a:t>
          </a:r>
          <a:r>
            <a:rPr lang="ru-RU" sz="1500" dirty="0" smtClean="0"/>
            <a:t>поступления от уплаты налогов, установленных Налоговым кодексом Российской Федерации:                                       -</a:t>
          </a:r>
          <a:r>
            <a:rPr lang="ru-RU" sz="1050" b="0" i="0" dirty="0" smtClean="0"/>
            <a:t>Налог на доходы физических лиц                                              - Налог на имущество физических лиц                - Земельный налог                                                                -   Прочие налоговые доходы</a:t>
          </a:r>
          <a:endParaRPr lang="ru-RU" sz="1050" dirty="0"/>
        </a:p>
      </dgm:t>
    </dgm:pt>
    <dgm:pt modelId="{FF97FF15-C26D-4019-BA41-5691BB44E0F6}" type="parTrans" cxnId="{D8ED69C5-30C5-401E-A12A-446323ADECC9}">
      <dgm:prSet/>
      <dgm:spPr/>
      <dgm:t>
        <a:bodyPr/>
        <a:lstStyle/>
        <a:p>
          <a:endParaRPr lang="ru-RU"/>
        </a:p>
      </dgm:t>
    </dgm:pt>
    <dgm:pt modelId="{770E2E66-E47D-4C37-9AA9-7B07E5B12AE9}" type="sibTrans" cxnId="{D8ED69C5-30C5-401E-A12A-446323ADECC9}">
      <dgm:prSet/>
      <dgm:spPr/>
      <dgm:t>
        <a:bodyPr/>
        <a:lstStyle/>
        <a:p>
          <a:endParaRPr lang="ru-RU"/>
        </a:p>
      </dgm:t>
    </dgm:pt>
    <dgm:pt modelId="{DD61F8F3-576F-4332-8158-1E2647FD4FDC}">
      <dgm:prSet phldrT="[Текст]" custT="1"/>
      <dgm:spPr/>
      <dgm:t>
        <a:bodyPr/>
        <a:lstStyle/>
        <a:p>
          <a:r>
            <a:rPr lang="ru-RU" sz="1500" b="1" dirty="0" smtClean="0"/>
            <a:t>НЕНАЛОГОВЫЕ ДОХОДЫ </a:t>
          </a:r>
          <a:r>
            <a:rPr lang="ru-RU" sz="1500" dirty="0" smtClean="0"/>
            <a:t>поступления от уплаты других сборов, установленных законодательством Российской Федерации, а также штрафов за нарушение законодательство:</a:t>
          </a:r>
          <a:r>
            <a:rPr lang="ru-RU" sz="1200" dirty="0" smtClean="0"/>
            <a:t>                  -</a:t>
          </a:r>
          <a:r>
            <a:rPr lang="ru-RU" sz="1000" b="0" i="0" dirty="0" smtClean="0"/>
            <a:t>Доходы от использования имущества, находящегося в государственной и муниципальной собственности;                                          -Доходы от оказания платных услуг и компенсации затрат государства                                      -</a:t>
          </a:r>
          <a:r>
            <a:rPr lang="ru-RU" sz="1000" dirty="0" smtClean="0"/>
            <a:t> </a:t>
          </a:r>
          <a:r>
            <a:rPr lang="ru-RU" sz="1000" b="0" i="0" dirty="0" smtClean="0"/>
            <a:t>Доходы от продажи материальных и нематериальных активов                                                  -Прочие неналоговые доходы</a:t>
          </a:r>
          <a:endParaRPr lang="ru-RU" sz="1000" dirty="0"/>
        </a:p>
      </dgm:t>
    </dgm:pt>
    <dgm:pt modelId="{72871F07-C0AF-4543-9A97-7A22AA2CB041}" type="parTrans" cxnId="{265A27FD-6F9B-46BF-AD5D-AF00E20F6E73}">
      <dgm:prSet/>
      <dgm:spPr/>
      <dgm:t>
        <a:bodyPr/>
        <a:lstStyle/>
        <a:p>
          <a:endParaRPr lang="ru-RU"/>
        </a:p>
      </dgm:t>
    </dgm:pt>
    <dgm:pt modelId="{895C0DE1-83B5-4831-9BB1-45CCB64391A6}" type="sibTrans" cxnId="{265A27FD-6F9B-46BF-AD5D-AF00E20F6E73}">
      <dgm:prSet/>
      <dgm:spPr/>
      <dgm:t>
        <a:bodyPr/>
        <a:lstStyle/>
        <a:p>
          <a:endParaRPr lang="ru-RU"/>
        </a:p>
      </dgm:t>
    </dgm:pt>
    <dgm:pt modelId="{F57F8496-0696-4D36-9EBD-3B26E2B33B99}">
      <dgm:prSet phldrT="[Текст]"/>
      <dgm:spPr/>
      <dgm:t>
        <a:bodyPr/>
        <a:lstStyle/>
        <a:p>
          <a:r>
            <a:rPr lang="ru-RU" b="1" dirty="0" smtClean="0"/>
            <a:t>БЕЗВОЗМЕЗДНЫЕ ПОСТУПЛЕНИЯ </a:t>
          </a:r>
          <a:r>
            <a:rPr lang="ru-RU" dirty="0" smtClean="0"/>
            <a:t>поступающие в бюджет денежные средства на безвозвратной и безвозмездной основе из других бюджетов бюджетной системы РФ:</a:t>
          </a:r>
        </a:p>
        <a:p>
          <a:r>
            <a:rPr lang="ru-RU" dirty="0" smtClean="0"/>
            <a:t>- дотации;</a:t>
          </a:r>
        </a:p>
        <a:p>
          <a:r>
            <a:rPr lang="ru-RU" dirty="0" smtClean="0"/>
            <a:t>-субсидии;</a:t>
          </a:r>
        </a:p>
        <a:p>
          <a:r>
            <a:rPr lang="ru-RU" dirty="0" smtClean="0"/>
            <a:t>-субвенции;</a:t>
          </a:r>
        </a:p>
        <a:p>
          <a:r>
            <a:rPr lang="ru-RU" dirty="0" smtClean="0"/>
            <a:t>- иные межбюджетные трансферты</a:t>
          </a:r>
        </a:p>
        <a:p>
          <a:endParaRPr lang="ru-RU" dirty="0"/>
        </a:p>
      </dgm:t>
    </dgm:pt>
    <dgm:pt modelId="{D2DAFC6B-9109-42C7-B149-FBF815F99BF5}" type="parTrans" cxnId="{5EF045CB-E5C1-4EB4-9145-EE657987DCAE}">
      <dgm:prSet/>
      <dgm:spPr/>
      <dgm:t>
        <a:bodyPr/>
        <a:lstStyle/>
        <a:p>
          <a:endParaRPr lang="ru-RU"/>
        </a:p>
      </dgm:t>
    </dgm:pt>
    <dgm:pt modelId="{EF28B3F4-887D-4CFC-86D1-D97197BA94F6}" type="sibTrans" cxnId="{5EF045CB-E5C1-4EB4-9145-EE657987DCAE}">
      <dgm:prSet/>
      <dgm:spPr/>
      <dgm:t>
        <a:bodyPr/>
        <a:lstStyle/>
        <a:p>
          <a:endParaRPr lang="ru-RU"/>
        </a:p>
      </dgm:t>
    </dgm:pt>
    <dgm:pt modelId="{3597ABE3-0E8E-47B3-92A9-8BC2611D54AD}" type="pres">
      <dgm:prSet presAssocID="{8E981AD8-B5C6-4CD6-8F33-E2A7A363804C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FEED76A-5D8C-4D81-8631-B1F7FAD3F953}" type="pres">
      <dgm:prSet presAssocID="{20A65F4A-3E02-4C54-BCD1-20675BD8D6EE}" presName="roof" presStyleLbl="dkBgShp" presStyleIdx="0" presStyleCnt="2"/>
      <dgm:spPr/>
      <dgm:t>
        <a:bodyPr/>
        <a:lstStyle/>
        <a:p>
          <a:endParaRPr lang="ru-RU"/>
        </a:p>
      </dgm:t>
    </dgm:pt>
    <dgm:pt modelId="{E860B9CB-9DE9-42B4-9B34-3B940041DA92}" type="pres">
      <dgm:prSet presAssocID="{20A65F4A-3E02-4C54-BCD1-20675BD8D6EE}" presName="pillars" presStyleCnt="0"/>
      <dgm:spPr/>
    </dgm:pt>
    <dgm:pt modelId="{8BF0110C-91FE-46A4-80FB-4136440E7D4E}" type="pres">
      <dgm:prSet presAssocID="{20A65F4A-3E02-4C54-BCD1-20675BD8D6EE}" presName="pillar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8115437-826A-4818-B291-1CEB90CDE1EA}" type="pres">
      <dgm:prSet presAssocID="{DD61F8F3-576F-4332-8158-1E2647FD4FDC}" presName="pillarX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083EB38-BB84-40DA-A753-7C3A371DFF6F}" type="pres">
      <dgm:prSet presAssocID="{F57F8496-0696-4D36-9EBD-3B26E2B33B99}" presName="pillarX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B99C743-C8AA-4B26-BC34-4630B5150732}" type="pres">
      <dgm:prSet presAssocID="{20A65F4A-3E02-4C54-BCD1-20675BD8D6EE}" presName="base" presStyleLbl="dkBgShp" presStyleIdx="1" presStyleCnt="2"/>
      <dgm:spPr/>
    </dgm:pt>
  </dgm:ptLst>
  <dgm:cxnLst>
    <dgm:cxn modelId="{E803277E-D351-4DE8-A423-74F2980044D7}" type="presOf" srcId="{8E981AD8-B5C6-4CD6-8F33-E2A7A363804C}" destId="{3597ABE3-0E8E-47B3-92A9-8BC2611D54AD}" srcOrd="0" destOrd="0" presId="urn:microsoft.com/office/officeart/2005/8/layout/hList3"/>
    <dgm:cxn modelId="{5EF045CB-E5C1-4EB4-9145-EE657987DCAE}" srcId="{20A65F4A-3E02-4C54-BCD1-20675BD8D6EE}" destId="{F57F8496-0696-4D36-9EBD-3B26E2B33B99}" srcOrd="2" destOrd="0" parTransId="{D2DAFC6B-9109-42C7-B149-FBF815F99BF5}" sibTransId="{EF28B3F4-887D-4CFC-86D1-D97197BA94F6}"/>
    <dgm:cxn modelId="{E9A14C6D-D806-41FF-9806-33698F39A78E}" srcId="{8E981AD8-B5C6-4CD6-8F33-E2A7A363804C}" destId="{20A65F4A-3E02-4C54-BCD1-20675BD8D6EE}" srcOrd="0" destOrd="0" parTransId="{85BDCA03-6DCB-4CE2-86F3-8029A820D6E4}" sibTransId="{8CD6E7C4-C905-4E94-93EB-44E70A400397}"/>
    <dgm:cxn modelId="{FA572B1F-7962-409D-9C5B-D4CC23C291E1}" type="presOf" srcId="{F57F8496-0696-4D36-9EBD-3B26E2B33B99}" destId="{0083EB38-BB84-40DA-A753-7C3A371DFF6F}" srcOrd="0" destOrd="0" presId="urn:microsoft.com/office/officeart/2005/8/layout/hList3"/>
    <dgm:cxn modelId="{D8ED69C5-30C5-401E-A12A-446323ADECC9}" srcId="{20A65F4A-3E02-4C54-BCD1-20675BD8D6EE}" destId="{173C3037-0BDB-416A-BD7C-0947B12EFFDC}" srcOrd="0" destOrd="0" parTransId="{FF97FF15-C26D-4019-BA41-5691BB44E0F6}" sibTransId="{770E2E66-E47D-4C37-9AA9-7B07E5B12AE9}"/>
    <dgm:cxn modelId="{657B9B9A-07CF-4C71-B73D-9199F4328B11}" type="presOf" srcId="{173C3037-0BDB-416A-BD7C-0947B12EFFDC}" destId="{8BF0110C-91FE-46A4-80FB-4136440E7D4E}" srcOrd="0" destOrd="0" presId="urn:microsoft.com/office/officeart/2005/8/layout/hList3"/>
    <dgm:cxn modelId="{0A0C5D1B-73A7-4A2F-8B77-9DAD04B82E59}" type="presOf" srcId="{DD61F8F3-576F-4332-8158-1E2647FD4FDC}" destId="{A8115437-826A-4818-B291-1CEB90CDE1EA}" srcOrd="0" destOrd="0" presId="urn:microsoft.com/office/officeart/2005/8/layout/hList3"/>
    <dgm:cxn modelId="{265A27FD-6F9B-46BF-AD5D-AF00E20F6E73}" srcId="{20A65F4A-3E02-4C54-BCD1-20675BD8D6EE}" destId="{DD61F8F3-576F-4332-8158-1E2647FD4FDC}" srcOrd="1" destOrd="0" parTransId="{72871F07-C0AF-4543-9A97-7A22AA2CB041}" sibTransId="{895C0DE1-83B5-4831-9BB1-45CCB64391A6}"/>
    <dgm:cxn modelId="{08C822FA-F787-49CD-A1CD-A2DE4AE9D895}" type="presOf" srcId="{20A65F4A-3E02-4C54-BCD1-20675BD8D6EE}" destId="{BFEED76A-5D8C-4D81-8631-B1F7FAD3F953}" srcOrd="0" destOrd="0" presId="urn:microsoft.com/office/officeart/2005/8/layout/hList3"/>
    <dgm:cxn modelId="{5BEB7F0B-3077-48B9-A9AC-B0E925DF8B0C}" type="presParOf" srcId="{3597ABE3-0E8E-47B3-92A9-8BC2611D54AD}" destId="{BFEED76A-5D8C-4D81-8631-B1F7FAD3F953}" srcOrd="0" destOrd="0" presId="urn:microsoft.com/office/officeart/2005/8/layout/hList3"/>
    <dgm:cxn modelId="{A0F2746D-9B87-41A5-8A1D-C608C263E2E1}" type="presParOf" srcId="{3597ABE3-0E8E-47B3-92A9-8BC2611D54AD}" destId="{E860B9CB-9DE9-42B4-9B34-3B940041DA92}" srcOrd="1" destOrd="0" presId="urn:microsoft.com/office/officeart/2005/8/layout/hList3"/>
    <dgm:cxn modelId="{E1755A33-EE6D-4EB3-B88F-696F0E1755E1}" type="presParOf" srcId="{E860B9CB-9DE9-42B4-9B34-3B940041DA92}" destId="{8BF0110C-91FE-46A4-80FB-4136440E7D4E}" srcOrd="0" destOrd="0" presId="urn:microsoft.com/office/officeart/2005/8/layout/hList3"/>
    <dgm:cxn modelId="{FEFC7CFB-F06E-475B-B896-ED2FCC85CF1C}" type="presParOf" srcId="{E860B9CB-9DE9-42B4-9B34-3B940041DA92}" destId="{A8115437-826A-4818-B291-1CEB90CDE1EA}" srcOrd="1" destOrd="0" presId="urn:microsoft.com/office/officeart/2005/8/layout/hList3"/>
    <dgm:cxn modelId="{CE5EC0B6-0F03-4E78-B359-E7DE7D8EC5B4}" type="presParOf" srcId="{E860B9CB-9DE9-42B4-9B34-3B940041DA92}" destId="{0083EB38-BB84-40DA-A753-7C3A371DFF6F}" srcOrd="2" destOrd="0" presId="urn:microsoft.com/office/officeart/2005/8/layout/hList3"/>
    <dgm:cxn modelId="{274984AA-BC15-45BD-B65B-51F8857708DD}" type="presParOf" srcId="{3597ABE3-0E8E-47B3-92A9-8BC2611D54AD}" destId="{DB99C743-C8AA-4B26-BC34-4630B5150732}" srcOrd="2" destOrd="0" presId="urn:microsoft.com/office/officeart/2005/8/layout/hList3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9E905E-8182-4074-B686-85979AE93CD6}" type="datetimeFigureOut">
              <a:rPr lang="ru-RU" smtClean="0"/>
              <a:pPr/>
              <a:t>27.03.2026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2F0C3E-72A2-4548-973E-EC159D69B5F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2F0C3E-72A2-4548-973E-EC159D69B5FA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2F0C3E-72A2-4548-973E-EC159D69B5FA}" type="slidenum">
              <a:rPr lang="ru-RU" smtClean="0"/>
              <a:pPr/>
              <a:t>15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39BEE-FD30-4284-8A0A-1F759775B2E6}" type="datetimeFigureOut">
              <a:rPr lang="ru-RU" smtClean="0"/>
              <a:pPr/>
              <a:t>27.03.2026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669B2-AF84-45F8-834C-2A67C178A9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39BEE-FD30-4284-8A0A-1F759775B2E6}" type="datetimeFigureOut">
              <a:rPr lang="ru-RU" smtClean="0"/>
              <a:pPr/>
              <a:t>27.03.2026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669B2-AF84-45F8-834C-2A67C178A9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39BEE-FD30-4284-8A0A-1F759775B2E6}" type="datetimeFigureOut">
              <a:rPr lang="ru-RU" smtClean="0"/>
              <a:pPr/>
              <a:t>27.03.2026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669B2-AF84-45F8-834C-2A67C178A9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39BEE-FD30-4284-8A0A-1F759775B2E6}" type="datetimeFigureOut">
              <a:rPr lang="ru-RU" smtClean="0"/>
              <a:pPr/>
              <a:t>27.03.2026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669B2-AF84-45F8-834C-2A67C178A9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39BEE-FD30-4284-8A0A-1F759775B2E6}" type="datetimeFigureOut">
              <a:rPr lang="ru-RU" smtClean="0"/>
              <a:pPr/>
              <a:t>27.03.2026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669B2-AF84-45F8-834C-2A67C178A9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39BEE-FD30-4284-8A0A-1F759775B2E6}" type="datetimeFigureOut">
              <a:rPr lang="ru-RU" smtClean="0"/>
              <a:pPr/>
              <a:t>27.03.2026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669B2-AF84-45F8-834C-2A67C178A9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39BEE-FD30-4284-8A0A-1F759775B2E6}" type="datetimeFigureOut">
              <a:rPr lang="ru-RU" smtClean="0"/>
              <a:pPr/>
              <a:t>27.03.2026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669B2-AF84-45F8-834C-2A67C178A9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39BEE-FD30-4284-8A0A-1F759775B2E6}" type="datetimeFigureOut">
              <a:rPr lang="ru-RU" smtClean="0"/>
              <a:pPr/>
              <a:t>27.03.2026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669B2-AF84-45F8-834C-2A67C178A9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39BEE-FD30-4284-8A0A-1F759775B2E6}" type="datetimeFigureOut">
              <a:rPr lang="ru-RU" smtClean="0"/>
              <a:pPr/>
              <a:t>27.03.2026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669B2-AF84-45F8-834C-2A67C178A9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39BEE-FD30-4284-8A0A-1F759775B2E6}" type="datetimeFigureOut">
              <a:rPr lang="ru-RU" smtClean="0"/>
              <a:pPr/>
              <a:t>27.03.2026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669B2-AF84-45F8-834C-2A67C178A9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39BEE-FD30-4284-8A0A-1F759775B2E6}" type="datetimeFigureOut">
              <a:rPr lang="ru-RU" smtClean="0"/>
              <a:pPr/>
              <a:t>27.03.2026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E669B2-AF84-45F8-834C-2A67C178A98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A39BEE-FD30-4284-8A0A-1F759775B2E6}" type="datetimeFigureOut">
              <a:rPr lang="ru-RU" smtClean="0"/>
              <a:pPr/>
              <a:t>27.03.2026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E669B2-AF84-45F8-834C-2A67C178A98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hyperlink" Target="budget.lenobl.ru" TargetMode="External"/><Relationship Id="rId3" Type="http://schemas.openxmlformats.org/officeDocument/2006/relationships/hyperlink" Target="https://priladoga.ru/" TargetMode="External"/><Relationship Id="rId7" Type="http://schemas.openxmlformats.org/officeDocument/2006/relationships/hyperlink" Target="https://kirovsk-reg.ru/komfin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kirovsk-reg.ru/" TargetMode="External"/><Relationship Id="rId11" Type="http://schemas.openxmlformats.org/officeDocument/2006/relationships/hyperlink" Target="minfin.ru" TargetMode="External"/><Relationship Id="rId5" Type="http://schemas.openxmlformats.org/officeDocument/2006/relationships/hyperlink" Target="mailto:priladm@mail.ru" TargetMode="External"/><Relationship Id="rId10" Type="http://schemas.openxmlformats.org/officeDocument/2006/relationships/hyperlink" Target="http://www.ksplo.ru/" TargetMode="External"/><Relationship Id="rId4" Type="http://schemas.openxmlformats.org/officeDocument/2006/relationships/hyperlink" Target="https://vk.com/priladoga_adm" TargetMode="External"/><Relationship Id="rId9" Type="http://schemas.openxmlformats.org/officeDocument/2006/relationships/hyperlink" Target="https://kkglo.lenobl.ru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slide_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71500"/>
            <a:ext cx="9144000" cy="5715000"/>
          </a:xfrm>
          <a:prstGeom prst="rect">
            <a:avLst/>
          </a:prstGeom>
        </p:spPr>
      </p:pic>
      <p:pic>
        <p:nvPicPr>
          <p:cNvPr id="6" name="Рисунок 5" descr="Прил_герб_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285852" cy="1341885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500166" y="142852"/>
            <a:ext cx="7429552" cy="738664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Проект бюджета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Приладожского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городского поселения Кировского муниципального района Ленинградской области на 2026 год и на плановый период 2027 и 2028 годов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57224" y="285728"/>
            <a:ext cx="7786742" cy="92869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/>
          </a:p>
          <a:p>
            <a:pPr algn="ctr"/>
            <a:r>
              <a:rPr lang="ru-RU" dirty="0" smtClean="0"/>
              <a:t>Структура и динамика расходов бюджета </a:t>
            </a:r>
            <a:r>
              <a:rPr lang="ru-RU" dirty="0" err="1" smtClean="0"/>
              <a:t>Приладожского</a:t>
            </a:r>
            <a:r>
              <a:rPr lang="ru-RU" dirty="0" smtClean="0"/>
              <a:t> городского поселения Кировского муниципального района Ленинградской области по разделам классификации расходов </a:t>
            </a:r>
          </a:p>
          <a:p>
            <a:pPr algn="ctr"/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285721" y="1571612"/>
          <a:ext cx="8643997" cy="5072097"/>
        </p:xfrm>
        <a:graphic>
          <a:graphicData uri="http://schemas.openxmlformats.org/drawingml/2006/table">
            <a:tbl>
              <a:tblPr/>
              <a:tblGrid>
                <a:gridCol w="2503865"/>
                <a:gridCol w="1535033"/>
                <a:gridCol w="1535033"/>
                <a:gridCol w="1535033"/>
                <a:gridCol w="1535033"/>
              </a:tblGrid>
              <a:tr h="74753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Наименование раздела и подраздела</a:t>
                      </a:r>
                    </a:p>
                  </a:txBody>
                  <a:tcPr marL="6655" marR="6655" marT="6655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Ожидаемое исполнение 2025 год (тысяч рублей)</a:t>
                      </a:r>
                    </a:p>
                  </a:txBody>
                  <a:tcPr marL="6655" marR="6655" marT="6655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Проект на 2026 год сумма (тысяч рублей)</a:t>
                      </a:r>
                    </a:p>
                  </a:txBody>
                  <a:tcPr marL="6655" marR="6655" marT="6655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Проект на 2027 год сумма (тысяч рублей)</a:t>
                      </a:r>
                    </a:p>
                  </a:txBody>
                  <a:tcPr marL="6655" marR="6655" marT="6655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Проект на 2028 год сумма (тысяч рублей)</a:t>
                      </a:r>
                    </a:p>
                  </a:txBody>
                  <a:tcPr marL="6655" marR="6655" marT="6655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</a:tr>
              <a:tr h="19293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Национальная оборона</a:t>
                      </a:r>
                    </a:p>
                  </a:txBody>
                  <a:tcPr marL="6655" marR="6655" marT="6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2D69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406,9</a:t>
                      </a:r>
                    </a:p>
                  </a:txBody>
                  <a:tcPr marL="6655" marR="6655" marT="6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2D69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443,5</a:t>
                      </a:r>
                    </a:p>
                  </a:txBody>
                  <a:tcPr marL="6655" marR="6655" marT="6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2D69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458,8</a:t>
                      </a:r>
                    </a:p>
                  </a:txBody>
                  <a:tcPr marL="6655" marR="6655" marT="6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2D69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0,0</a:t>
                      </a:r>
                    </a:p>
                  </a:txBody>
                  <a:tcPr marL="6655" marR="6655" marT="6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2D69A"/>
                    </a:solidFill>
                  </a:tcPr>
                </a:tc>
              </a:tr>
              <a:tr h="37780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Мобилизационная и вневойсковая подготовка</a:t>
                      </a:r>
                    </a:p>
                  </a:txBody>
                  <a:tcPr marL="6655" marR="6655" marT="6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406,9</a:t>
                      </a:r>
                    </a:p>
                  </a:txBody>
                  <a:tcPr marL="6655" marR="6655" marT="6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443,5</a:t>
                      </a:r>
                    </a:p>
                  </a:txBody>
                  <a:tcPr marL="6655" marR="6655" marT="6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458,8</a:t>
                      </a:r>
                    </a:p>
                  </a:txBody>
                  <a:tcPr marL="6655" marR="6655" marT="6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0,0</a:t>
                      </a:r>
                    </a:p>
                  </a:txBody>
                  <a:tcPr marL="6655" marR="6655" marT="6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2669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Национальная безопасность и правоохранительная деятельность</a:t>
                      </a:r>
                    </a:p>
                  </a:txBody>
                  <a:tcPr marL="6655" marR="6655" marT="6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2D69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2 191,6</a:t>
                      </a:r>
                    </a:p>
                  </a:txBody>
                  <a:tcPr marL="6655" marR="6655" marT="6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2D69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2 121,6</a:t>
                      </a:r>
                    </a:p>
                  </a:txBody>
                  <a:tcPr marL="6655" marR="6655" marT="6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2D69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1 582,4</a:t>
                      </a:r>
                    </a:p>
                  </a:txBody>
                  <a:tcPr marL="6655" marR="6655" marT="6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2D69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1 636,2</a:t>
                      </a:r>
                    </a:p>
                  </a:txBody>
                  <a:tcPr marL="6655" marR="6655" marT="6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2D69A"/>
                    </a:solidFill>
                  </a:tcPr>
                </a:tc>
              </a:tr>
              <a:tr h="377804"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Гражданская оборона</a:t>
                      </a:r>
                      <a:b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</a:b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6655" marR="6655" marT="665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1 189,3</a:t>
                      </a:r>
                    </a:p>
                  </a:txBody>
                  <a:tcPr marL="6655" marR="6655" marT="6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989,6</a:t>
                      </a:r>
                    </a:p>
                  </a:txBody>
                  <a:tcPr marL="6655" marR="6655" marT="6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538,6</a:t>
                      </a:r>
                    </a:p>
                  </a:txBody>
                  <a:tcPr marL="6655" marR="6655" marT="6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592,4</a:t>
                      </a:r>
                    </a:p>
                  </a:txBody>
                  <a:tcPr marL="6655" marR="6655" marT="6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17266">
                <a:tc>
                  <a:txBody>
                    <a:bodyPr/>
                    <a:lstStyle/>
                    <a:p>
                      <a:pPr algn="l" fontAlgn="t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Защита населения и территории от чрезвычайных ситуаций природного и техногенного характера, пожарная безопасность</a:t>
                      </a:r>
                      <a:b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</a:b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6655" marR="6655" marT="665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1 002,3</a:t>
                      </a:r>
                    </a:p>
                  </a:txBody>
                  <a:tcPr marL="6655" marR="6655" marT="6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278,2</a:t>
                      </a:r>
                    </a:p>
                  </a:txBody>
                  <a:tcPr marL="6655" marR="6655" marT="6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190,0</a:t>
                      </a:r>
                    </a:p>
                  </a:txBody>
                  <a:tcPr marL="6655" marR="6655" marT="6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190,0</a:t>
                      </a:r>
                    </a:p>
                  </a:txBody>
                  <a:tcPr marL="6655" marR="6655" marT="6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475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Другие вопросы в области национальной безопасности и правоохранительной деятельности</a:t>
                      </a:r>
                    </a:p>
                  </a:txBody>
                  <a:tcPr marL="6655" marR="6655" marT="6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0,0</a:t>
                      </a:r>
                    </a:p>
                  </a:txBody>
                  <a:tcPr marL="6655" marR="6655" marT="6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853,8</a:t>
                      </a:r>
                    </a:p>
                  </a:txBody>
                  <a:tcPr marL="6655" marR="6655" marT="6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853,8</a:t>
                      </a:r>
                    </a:p>
                  </a:txBody>
                  <a:tcPr marL="6655" marR="6655" marT="6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853,8</a:t>
                      </a:r>
                    </a:p>
                  </a:txBody>
                  <a:tcPr marL="6655" marR="6655" marT="6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293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Национальная экономика</a:t>
                      </a:r>
                    </a:p>
                  </a:txBody>
                  <a:tcPr marL="6655" marR="6655" marT="6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2D69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34 501,6</a:t>
                      </a:r>
                    </a:p>
                  </a:txBody>
                  <a:tcPr marL="6655" marR="6655" marT="6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2D69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19 646,0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6655" marR="6655" marT="6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2D69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4 170,6</a:t>
                      </a:r>
                    </a:p>
                  </a:txBody>
                  <a:tcPr marL="6655" marR="6655" marT="6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2D69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3 141,6</a:t>
                      </a:r>
                    </a:p>
                  </a:txBody>
                  <a:tcPr marL="6655" marR="6655" marT="6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2D69A"/>
                    </a:solidFill>
                  </a:tcPr>
                </a:tc>
              </a:tr>
              <a:tr h="37780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Дорожное хозяйство (дорожные фонды)</a:t>
                      </a:r>
                    </a:p>
                  </a:txBody>
                  <a:tcPr marL="6655" marR="6655" marT="6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33 622,0</a:t>
                      </a:r>
                    </a:p>
                  </a:txBody>
                  <a:tcPr marL="6655" marR="6655" marT="6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3 372,1</a:t>
                      </a:r>
                    </a:p>
                  </a:txBody>
                  <a:tcPr marL="6655" marR="6655" marT="6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4 010,6</a:t>
                      </a:r>
                    </a:p>
                  </a:txBody>
                  <a:tcPr marL="6655" marR="6655" marT="6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2 981,6</a:t>
                      </a:r>
                    </a:p>
                  </a:txBody>
                  <a:tcPr marL="6655" marR="6655" marT="6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780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Другие вопросы в области национальной экономики</a:t>
                      </a:r>
                    </a:p>
                  </a:txBody>
                  <a:tcPr marL="6655" marR="6655" marT="6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879,6</a:t>
                      </a:r>
                    </a:p>
                  </a:txBody>
                  <a:tcPr marL="6655" marR="6655" marT="6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16 273,9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6655" marR="6655" marT="6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160,0</a:t>
                      </a:r>
                    </a:p>
                  </a:txBody>
                  <a:tcPr marL="6655" marR="6655" marT="6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160,0</a:t>
                      </a:r>
                    </a:p>
                  </a:txBody>
                  <a:tcPr marL="6655" marR="6655" marT="6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42910" y="357166"/>
            <a:ext cx="8072494" cy="8572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Структура и динамика расходов бюджета </a:t>
            </a:r>
            <a:r>
              <a:rPr lang="ru-RU" dirty="0" err="1" smtClean="0"/>
              <a:t>Приладожского</a:t>
            </a:r>
            <a:r>
              <a:rPr lang="ru-RU" dirty="0" smtClean="0"/>
              <a:t> городского поселения Кировского муниципального района Ленинградской области по разделам классификации расходов </a:t>
            </a: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85721" y="1428734"/>
          <a:ext cx="8572561" cy="5214975"/>
        </p:xfrm>
        <a:graphic>
          <a:graphicData uri="http://schemas.openxmlformats.org/drawingml/2006/table">
            <a:tbl>
              <a:tblPr/>
              <a:tblGrid>
                <a:gridCol w="2483173"/>
                <a:gridCol w="1522347"/>
                <a:gridCol w="1522347"/>
                <a:gridCol w="1522347"/>
                <a:gridCol w="1522347"/>
              </a:tblGrid>
              <a:tr h="120938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Наименование раздела и подраздела</a:t>
                      </a:r>
                    </a:p>
                  </a:txBody>
                  <a:tcPr marL="6655" marR="6655" marT="6655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Ожидаемое исполнение 2025 год (тысяч рублей)</a:t>
                      </a:r>
                    </a:p>
                  </a:txBody>
                  <a:tcPr marL="6655" marR="6655" marT="6655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Проект на 2026 год сумма (тысяч рублей)</a:t>
                      </a:r>
                    </a:p>
                  </a:txBody>
                  <a:tcPr marL="6655" marR="6655" marT="6655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Проект на 2027 год сумма (тысяч рублей)</a:t>
                      </a:r>
                    </a:p>
                  </a:txBody>
                  <a:tcPr marL="6655" marR="6655" marT="6655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Проект на 2028 год сумма (тысяч рублей)</a:t>
                      </a:r>
                    </a:p>
                  </a:txBody>
                  <a:tcPr marL="6655" marR="6655" marT="6655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</a:tr>
              <a:tr h="61122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Жилищно-коммунальное хозяйство</a:t>
                      </a:r>
                    </a:p>
                  </a:txBody>
                  <a:tcPr marL="6655" marR="6655" marT="6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2D69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11 446,4</a:t>
                      </a:r>
                    </a:p>
                  </a:txBody>
                  <a:tcPr marL="6655" marR="6655" marT="6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2D69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11 610,9</a:t>
                      </a:r>
                    </a:p>
                  </a:txBody>
                  <a:tcPr marL="6655" marR="6655" marT="6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2D69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6 148,0</a:t>
                      </a:r>
                    </a:p>
                  </a:txBody>
                  <a:tcPr marL="6655" marR="6655" marT="6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2D69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6 065,5</a:t>
                      </a:r>
                    </a:p>
                  </a:txBody>
                  <a:tcPr marL="6655" marR="6655" marT="6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2D69A"/>
                    </a:solidFill>
                  </a:tcPr>
                </a:tc>
              </a:tr>
              <a:tr h="31214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Жилищное хозяйство</a:t>
                      </a:r>
                    </a:p>
                  </a:txBody>
                  <a:tcPr marL="6655" marR="6655" marT="6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2 056,1</a:t>
                      </a:r>
                    </a:p>
                  </a:txBody>
                  <a:tcPr marL="6655" marR="6655" marT="6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2 292,8</a:t>
                      </a:r>
                    </a:p>
                  </a:txBody>
                  <a:tcPr marL="6655" marR="6655" marT="6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2 621,7</a:t>
                      </a:r>
                    </a:p>
                  </a:txBody>
                  <a:tcPr marL="6655" marR="6655" marT="6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3 000,0</a:t>
                      </a:r>
                    </a:p>
                  </a:txBody>
                  <a:tcPr marL="6655" marR="6655" marT="6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214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Коммунальное хозяйство</a:t>
                      </a:r>
                    </a:p>
                  </a:txBody>
                  <a:tcPr marL="6655" marR="6655" marT="6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932,7</a:t>
                      </a:r>
                    </a:p>
                  </a:txBody>
                  <a:tcPr marL="6655" marR="6655" marT="6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143,5</a:t>
                      </a:r>
                    </a:p>
                  </a:txBody>
                  <a:tcPr marL="6655" marR="6655" marT="6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143,5</a:t>
                      </a:r>
                    </a:p>
                  </a:txBody>
                  <a:tcPr marL="6655" marR="6655" marT="6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143,5</a:t>
                      </a:r>
                    </a:p>
                  </a:txBody>
                  <a:tcPr marL="6655" marR="6655" marT="6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214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Благоустройство</a:t>
                      </a:r>
                    </a:p>
                  </a:txBody>
                  <a:tcPr marL="6655" marR="6655" marT="6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8 457,6</a:t>
                      </a:r>
                    </a:p>
                  </a:txBody>
                  <a:tcPr marL="6655" marR="6655" marT="6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9 174,6</a:t>
                      </a:r>
                    </a:p>
                  </a:txBody>
                  <a:tcPr marL="6655" marR="6655" marT="6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3 382,8</a:t>
                      </a:r>
                    </a:p>
                  </a:txBody>
                  <a:tcPr marL="6655" marR="6655" marT="6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2 922,0</a:t>
                      </a:r>
                    </a:p>
                  </a:txBody>
                  <a:tcPr marL="6655" marR="6655" marT="6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214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Образование</a:t>
                      </a:r>
                    </a:p>
                  </a:txBody>
                  <a:tcPr marL="6655" marR="6655" marT="6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2D69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21,1</a:t>
                      </a:r>
                    </a:p>
                  </a:txBody>
                  <a:tcPr marL="6655" marR="6655" marT="6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2D69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30,0</a:t>
                      </a:r>
                    </a:p>
                  </a:txBody>
                  <a:tcPr marL="6655" marR="6655" marT="6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2D69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30,0</a:t>
                      </a:r>
                    </a:p>
                  </a:txBody>
                  <a:tcPr marL="6655" marR="6655" marT="6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2D69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30,0</a:t>
                      </a:r>
                    </a:p>
                  </a:txBody>
                  <a:tcPr marL="6655" marR="6655" marT="6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2D69A"/>
                    </a:solidFill>
                  </a:tcPr>
                </a:tc>
              </a:tr>
              <a:tr h="91030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Профессиональная подготовка, переподготовка и повышение квалификации</a:t>
                      </a:r>
                    </a:p>
                  </a:txBody>
                  <a:tcPr marL="6655" marR="6655" marT="6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21,1</a:t>
                      </a:r>
                    </a:p>
                  </a:txBody>
                  <a:tcPr marL="6655" marR="6655" marT="6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30,0</a:t>
                      </a:r>
                    </a:p>
                  </a:txBody>
                  <a:tcPr marL="6655" marR="6655" marT="6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30,0</a:t>
                      </a:r>
                    </a:p>
                  </a:txBody>
                  <a:tcPr marL="6655" marR="6655" marT="6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30,0</a:t>
                      </a:r>
                    </a:p>
                  </a:txBody>
                  <a:tcPr marL="6655" marR="6655" marT="6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214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Культура, кинематография </a:t>
                      </a:r>
                    </a:p>
                  </a:txBody>
                  <a:tcPr marL="6655" marR="6655" marT="6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2D69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32 568,6</a:t>
                      </a:r>
                    </a:p>
                  </a:txBody>
                  <a:tcPr marL="6655" marR="6655" marT="6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2D69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32 953,6</a:t>
                      </a:r>
                    </a:p>
                  </a:txBody>
                  <a:tcPr marL="6655" marR="6655" marT="6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2D69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31 545,7</a:t>
                      </a:r>
                    </a:p>
                  </a:txBody>
                  <a:tcPr marL="6655" marR="6655" marT="6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2D69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32 260,8</a:t>
                      </a:r>
                    </a:p>
                  </a:txBody>
                  <a:tcPr marL="6655" marR="6655" marT="6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2D69A"/>
                    </a:solidFill>
                  </a:tcPr>
                </a:tc>
              </a:tr>
              <a:tr h="31214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Культура </a:t>
                      </a:r>
                    </a:p>
                  </a:txBody>
                  <a:tcPr marL="6655" marR="6655" marT="6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32 047,6</a:t>
                      </a:r>
                    </a:p>
                  </a:txBody>
                  <a:tcPr marL="6655" marR="6655" marT="6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32 465,0</a:t>
                      </a:r>
                    </a:p>
                  </a:txBody>
                  <a:tcPr marL="6655" marR="6655" marT="6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31 145,7</a:t>
                      </a:r>
                    </a:p>
                  </a:txBody>
                  <a:tcPr marL="6655" marR="6655" marT="6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31 860,8</a:t>
                      </a:r>
                    </a:p>
                  </a:txBody>
                  <a:tcPr marL="6655" marR="6655" marT="6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122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Другие вопросы в области культуры, кинематографии </a:t>
                      </a:r>
                    </a:p>
                  </a:txBody>
                  <a:tcPr marL="6655" marR="6655" marT="6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521,0</a:t>
                      </a:r>
                    </a:p>
                  </a:txBody>
                  <a:tcPr marL="6655" marR="6655" marT="6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488,6</a:t>
                      </a:r>
                    </a:p>
                  </a:txBody>
                  <a:tcPr marL="6655" marR="6655" marT="6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400,0</a:t>
                      </a:r>
                    </a:p>
                  </a:txBody>
                  <a:tcPr marL="6655" marR="6655" marT="6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400,0</a:t>
                      </a:r>
                    </a:p>
                  </a:txBody>
                  <a:tcPr marL="6655" marR="6655" marT="6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14348" y="357166"/>
            <a:ext cx="7858180" cy="8572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/>
          </a:p>
          <a:p>
            <a:pPr algn="ctr"/>
            <a:r>
              <a:rPr lang="ru-RU" dirty="0" smtClean="0"/>
              <a:t>Структура и динамика расходов бюджета </a:t>
            </a:r>
            <a:r>
              <a:rPr lang="ru-RU" dirty="0" err="1" smtClean="0"/>
              <a:t>Приладожского</a:t>
            </a:r>
            <a:r>
              <a:rPr lang="ru-RU" dirty="0" smtClean="0"/>
              <a:t> городского поселения Кировского муниципального района Ленинградской области по разделам классификации расходов </a:t>
            </a:r>
          </a:p>
          <a:p>
            <a:pPr algn="ctr"/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285722" y="1428733"/>
          <a:ext cx="8643997" cy="5214976"/>
        </p:xfrm>
        <a:graphic>
          <a:graphicData uri="http://schemas.openxmlformats.org/drawingml/2006/table">
            <a:tbl>
              <a:tblPr/>
              <a:tblGrid>
                <a:gridCol w="2503865"/>
                <a:gridCol w="1535033"/>
                <a:gridCol w="1535033"/>
                <a:gridCol w="1535033"/>
                <a:gridCol w="1535033"/>
              </a:tblGrid>
              <a:tr h="61837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Наименование раздела и подраздела</a:t>
                      </a:r>
                    </a:p>
                  </a:txBody>
                  <a:tcPr marL="6655" marR="6655" marT="6655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Ожидаемое исполнение 2025 год (тысяч рублей)</a:t>
                      </a:r>
                    </a:p>
                  </a:txBody>
                  <a:tcPr marL="6655" marR="6655" marT="6655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Проект на </a:t>
                      </a:r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2026 </a:t>
                      </a:r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 сумма (тысяч рублей)</a:t>
                      </a:r>
                    </a:p>
                  </a:txBody>
                  <a:tcPr marL="6655" marR="6655" marT="6655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Проект на </a:t>
                      </a:r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2027 </a:t>
                      </a:r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 сумма (тысяч рублей)</a:t>
                      </a:r>
                    </a:p>
                  </a:txBody>
                  <a:tcPr marL="6655" marR="6655" marT="6655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Проект на </a:t>
                      </a:r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2028 </a:t>
                      </a:r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 сумма (тысяч рублей)</a:t>
                      </a:r>
                    </a:p>
                  </a:txBody>
                  <a:tcPr marL="6655" marR="6655" marT="6655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</a:tr>
              <a:tr h="43286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Социальная политика</a:t>
                      </a:r>
                    </a:p>
                  </a:txBody>
                  <a:tcPr marL="6655" marR="6655" marT="6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2D69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628,6</a:t>
                      </a:r>
                    </a:p>
                  </a:txBody>
                  <a:tcPr marL="6655" marR="6655" marT="6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2D69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1 235,9</a:t>
                      </a:r>
                    </a:p>
                  </a:txBody>
                  <a:tcPr marL="6655" marR="6655" marT="6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2D69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672,8</a:t>
                      </a:r>
                    </a:p>
                  </a:txBody>
                  <a:tcPr marL="6655" marR="6655" marT="6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2D69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706,5</a:t>
                      </a:r>
                    </a:p>
                  </a:txBody>
                  <a:tcPr marL="6655" marR="6655" marT="6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2D69A"/>
                    </a:solidFill>
                  </a:tcPr>
                </a:tc>
              </a:tr>
              <a:tr h="41225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Пенсионное обеспечение</a:t>
                      </a:r>
                    </a:p>
                  </a:txBody>
                  <a:tcPr marL="6655" marR="6655" marT="6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628,6</a:t>
                      </a:r>
                    </a:p>
                  </a:txBody>
                  <a:tcPr marL="6655" marR="6655" marT="6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640,8</a:t>
                      </a:r>
                    </a:p>
                  </a:txBody>
                  <a:tcPr marL="6655" marR="6655" marT="6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672,8</a:t>
                      </a:r>
                    </a:p>
                  </a:txBody>
                  <a:tcPr marL="6655" marR="6655" marT="6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706,5</a:t>
                      </a:r>
                    </a:p>
                  </a:txBody>
                  <a:tcPr marL="6655" marR="6655" marT="6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225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Социальное обеспечение населения</a:t>
                      </a:r>
                    </a:p>
                  </a:txBody>
                  <a:tcPr marL="6655" marR="6655" marT="6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0,0</a:t>
                      </a:r>
                    </a:p>
                  </a:txBody>
                  <a:tcPr marL="6655" marR="6655" marT="6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595,1</a:t>
                      </a:r>
                    </a:p>
                  </a:txBody>
                  <a:tcPr marL="6655" marR="6655" marT="6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0,0</a:t>
                      </a:r>
                    </a:p>
                  </a:txBody>
                  <a:tcPr marL="6655" marR="6655" marT="6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0,0</a:t>
                      </a:r>
                    </a:p>
                  </a:txBody>
                  <a:tcPr marL="6655" marR="6655" marT="6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225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Физическая культура и спорт</a:t>
                      </a:r>
                    </a:p>
                  </a:txBody>
                  <a:tcPr marL="6655" marR="6655" marT="6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2D69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0,0</a:t>
                      </a:r>
                    </a:p>
                  </a:txBody>
                  <a:tcPr marL="6655" marR="6655" marT="6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2D69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120,0</a:t>
                      </a:r>
                    </a:p>
                  </a:txBody>
                  <a:tcPr marL="6655" marR="6655" marT="6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2D69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120,0</a:t>
                      </a:r>
                    </a:p>
                  </a:txBody>
                  <a:tcPr marL="6655" marR="6655" marT="6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2D69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120,0</a:t>
                      </a:r>
                    </a:p>
                  </a:txBody>
                  <a:tcPr marL="6655" marR="6655" marT="6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2D69A"/>
                    </a:solidFill>
                  </a:tcPr>
                </a:tc>
              </a:tr>
              <a:tr h="41225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Физическая культура </a:t>
                      </a:r>
                    </a:p>
                  </a:txBody>
                  <a:tcPr marL="6655" marR="6655" marT="6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0,0</a:t>
                      </a:r>
                    </a:p>
                  </a:txBody>
                  <a:tcPr marL="6655" marR="6655" marT="6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120,0</a:t>
                      </a:r>
                    </a:p>
                  </a:txBody>
                  <a:tcPr marL="6655" marR="6655" marT="6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120,0</a:t>
                      </a:r>
                    </a:p>
                  </a:txBody>
                  <a:tcPr marL="6655" marR="6655" marT="6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120,0</a:t>
                      </a:r>
                    </a:p>
                  </a:txBody>
                  <a:tcPr marL="6655" marR="6655" marT="6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0389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Обслуживание государственного и муниципального долга</a:t>
                      </a:r>
                    </a:p>
                  </a:txBody>
                  <a:tcPr marL="6655" marR="6655" marT="6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2D69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0,0</a:t>
                      </a:r>
                    </a:p>
                  </a:txBody>
                  <a:tcPr marL="6655" marR="6655" marT="6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2D69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0,0</a:t>
                      </a:r>
                    </a:p>
                  </a:txBody>
                  <a:tcPr marL="6655" marR="6655" marT="6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2D69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</a:t>
                      </a:r>
                    </a:p>
                  </a:txBody>
                  <a:tcPr marL="6655" marR="6655" marT="6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2D69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0,0</a:t>
                      </a:r>
                    </a:p>
                  </a:txBody>
                  <a:tcPr marL="6655" marR="6655" marT="6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2D69A"/>
                    </a:solidFill>
                  </a:tcPr>
                </a:tc>
              </a:tr>
              <a:tr h="84511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Обслуживание государственного внутреннего и муниципального долга</a:t>
                      </a:r>
                    </a:p>
                  </a:txBody>
                  <a:tcPr marL="6655" marR="6655" marT="6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0,0</a:t>
                      </a:r>
                    </a:p>
                  </a:txBody>
                  <a:tcPr marL="6655" marR="6655" marT="6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0,0</a:t>
                      </a:r>
                    </a:p>
                  </a:txBody>
                  <a:tcPr marL="6655" marR="6655" marT="6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</a:t>
                      </a:r>
                    </a:p>
                  </a:txBody>
                  <a:tcPr marL="6655" marR="6655" marT="6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0,0</a:t>
                      </a:r>
                    </a:p>
                  </a:txBody>
                  <a:tcPr marL="6655" marR="6655" marT="6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3286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Условно-утвержденные расходы </a:t>
                      </a:r>
                    </a:p>
                  </a:txBody>
                  <a:tcPr marL="6655" marR="6655" marT="6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0,0</a:t>
                      </a:r>
                    </a:p>
                  </a:txBody>
                  <a:tcPr marL="6655" marR="6655" marT="6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0,0</a:t>
                      </a:r>
                    </a:p>
                  </a:txBody>
                  <a:tcPr marL="6655" marR="6655" marT="6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2 000,0</a:t>
                      </a:r>
                    </a:p>
                  </a:txBody>
                  <a:tcPr marL="6655" marR="6655" marT="6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3 600,0</a:t>
                      </a:r>
                    </a:p>
                  </a:txBody>
                  <a:tcPr marL="6655" marR="6655" marT="6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3286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Всего расходов</a:t>
                      </a:r>
                    </a:p>
                  </a:txBody>
                  <a:tcPr marL="6655" marR="6655" marT="665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CD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107 362,7</a:t>
                      </a:r>
                    </a:p>
                  </a:txBody>
                  <a:tcPr marL="6655" marR="6655" marT="665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CD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96 854,1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6655" marR="6655" marT="665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CD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74 700,0</a:t>
                      </a:r>
                    </a:p>
                  </a:txBody>
                  <a:tcPr marL="6655" marR="6655" marT="665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CDD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76 700,0</a:t>
                      </a:r>
                    </a:p>
                  </a:txBody>
                  <a:tcPr marL="6655" marR="6655" marT="665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CDDD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1538" y="357166"/>
            <a:ext cx="7143800" cy="78581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Структура расходов бюджета </a:t>
            </a:r>
            <a:r>
              <a:rPr lang="ru-RU" dirty="0" err="1" smtClean="0"/>
              <a:t>Приладожского</a:t>
            </a:r>
            <a:r>
              <a:rPr lang="ru-RU" dirty="0" smtClean="0"/>
              <a:t> городского поселения Кировского муниципального района Ленинградской области по разделам классификации расходов </a:t>
            </a:r>
            <a:endParaRPr lang="ru-RU" dirty="0"/>
          </a:p>
        </p:txBody>
      </p:sp>
      <p:graphicFrame>
        <p:nvGraphicFramePr>
          <p:cNvPr id="5" name="Диаграмма 4"/>
          <p:cNvGraphicFramePr/>
          <p:nvPr/>
        </p:nvGraphicFramePr>
        <p:xfrm>
          <a:off x="366713" y="1214436"/>
          <a:ext cx="8410574" cy="442912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r>
              <a:rPr lang="ru-RU" sz="1800" dirty="0" smtClean="0"/>
              <a:t>Расходы бюджета </a:t>
            </a:r>
            <a:r>
              <a:rPr lang="ru-RU" sz="1800" dirty="0" err="1" smtClean="0"/>
              <a:t>Приладожского</a:t>
            </a:r>
            <a:r>
              <a:rPr lang="ru-RU" sz="1800" dirty="0" smtClean="0"/>
              <a:t> городского поселения Кировского муниципального района Ленинградской области на реализацию муниципальных программ</a:t>
            </a:r>
            <a:endParaRPr lang="ru-RU" sz="1800" dirty="0"/>
          </a:p>
        </p:txBody>
      </p:sp>
      <p:graphicFrame>
        <p:nvGraphicFramePr>
          <p:cNvPr id="5" name="Диаграмма 4"/>
          <p:cNvGraphicFramePr/>
          <p:nvPr/>
        </p:nvGraphicFramePr>
        <p:xfrm>
          <a:off x="500034" y="1714488"/>
          <a:ext cx="5786478" cy="42862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5357818" y="2143116"/>
          <a:ext cx="3352800" cy="1247775"/>
        </p:xfrm>
        <a:graphic>
          <a:graphicData uri="http://schemas.openxmlformats.org/drawingml/2006/table">
            <a:tbl>
              <a:tblPr/>
              <a:tblGrid>
                <a:gridCol w="2667000"/>
                <a:gridCol w="685800"/>
              </a:tblGrid>
              <a:tr h="666750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Наименование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 2026 год </a:t>
                      </a:r>
                      <a:b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</a:br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сумма</a:t>
                      </a:r>
                      <a:b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</a:br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(тысяч рублей)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3"/>
                    </a:solidFill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Комплексы процессных мероприятий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47 283,5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Региональные проекты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0,0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002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Отраслевые проекты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15 771,0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tx2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r>
              <a:rPr lang="ru-RU" sz="1800" dirty="0" smtClean="0"/>
              <a:t>Расходы бюджета </a:t>
            </a:r>
            <a:r>
              <a:rPr lang="ru-RU" sz="1800" dirty="0" err="1" smtClean="0"/>
              <a:t>Приладожского</a:t>
            </a:r>
            <a:r>
              <a:rPr lang="ru-RU" sz="1800" dirty="0" smtClean="0"/>
              <a:t> городского поселения Кировского муниципального района Ленинградской области на реализацию муниципальных программ</a:t>
            </a:r>
            <a:endParaRPr lang="ru-RU" sz="1800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4500562" y="2143116"/>
          <a:ext cx="4214842" cy="3601420"/>
        </p:xfrm>
        <a:graphic>
          <a:graphicData uri="http://schemas.openxmlformats.org/drawingml/2006/table">
            <a:tbl>
              <a:tblPr/>
              <a:tblGrid>
                <a:gridCol w="3354670"/>
                <a:gridCol w="860172"/>
              </a:tblGrid>
              <a:tr h="142876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Наименование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283" marR="8283" marT="828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2026 </a:t>
                      </a: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год</a:t>
                      </a:r>
                    </a:p>
                  </a:txBody>
                  <a:tcPr marL="8283" marR="8283" marT="828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</a:tr>
              <a:tr h="14030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283" marR="8283" marT="828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план</a:t>
                      </a:r>
                    </a:p>
                  </a:txBody>
                  <a:tcPr marL="8283" marR="8283" marT="828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</a:tr>
              <a:tr h="137742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283" marR="8283" marT="828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(тысяч рублей)</a:t>
                      </a:r>
                    </a:p>
                  </a:txBody>
                  <a:tcPr marL="8283" marR="8283" marT="828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</a:tr>
              <a:tr h="135175"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283" marR="8283" marT="828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2D69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8283" marR="8283" marT="828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2D69A"/>
                    </a:solidFill>
                  </a:tcPr>
                </a:tc>
              </a:tr>
              <a:tr h="418360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Благоустройство территории поселения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8 144,7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283" marR="8283" marT="828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8628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Поддержка малого и среднего предпринимательства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60,0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283" marR="8283" marT="828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9961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Охрана семьи и детства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595,1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283" marR="8283" marT="828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7814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Дороги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18 886,0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283" marR="8283" marT="828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9961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Гражданская оборона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2 121,6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283" marR="8283" marT="828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7814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Энергосбережение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143,5</a:t>
                      </a:r>
                    </a:p>
                  </a:txBody>
                  <a:tcPr marL="8283" marR="8283" marT="828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7814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Культура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33 442,2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8283" marR="8283" marT="828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7814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Спорт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120,0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283" marR="8283" marT="828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7814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Обучение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30,0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283" marR="8283" marT="828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781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ИТОГО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283" marR="8283" marT="82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2D69A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63 543,6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283" marR="8283" marT="82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2D69A"/>
                    </a:solidFill>
                  </a:tcPr>
                </a:tc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4572000" y="1500174"/>
            <a:ext cx="4143404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ctr"/>
            <a:r>
              <a:rPr lang="ru-RU" sz="1000" b="1" dirty="0" smtClean="0">
                <a:solidFill>
                  <a:srgbClr val="000000"/>
                </a:solidFill>
                <a:latin typeface="Arial Cyr"/>
              </a:rPr>
              <a:t>Расходы бюджета </a:t>
            </a:r>
            <a:r>
              <a:rPr lang="ru-RU" sz="1000" b="1" dirty="0" err="1" smtClean="0">
                <a:solidFill>
                  <a:srgbClr val="000000"/>
                </a:solidFill>
                <a:latin typeface="Arial Cyr"/>
              </a:rPr>
              <a:t>Приладожского</a:t>
            </a:r>
            <a:r>
              <a:rPr lang="ru-RU" sz="1000" b="1" dirty="0" smtClean="0">
                <a:solidFill>
                  <a:srgbClr val="000000"/>
                </a:solidFill>
                <a:latin typeface="Arial Cyr"/>
              </a:rPr>
              <a:t> городского поселения Кировского муниципального района Ленинградской области на реализацию муниципальных программ в 2026 году</a:t>
            </a:r>
            <a:endParaRPr lang="ru-RU" sz="1000" b="1" dirty="0">
              <a:solidFill>
                <a:srgbClr val="000000"/>
              </a:solidFill>
              <a:latin typeface="Arial Cyr"/>
            </a:endParaRPr>
          </a:p>
        </p:txBody>
      </p:sp>
      <p:graphicFrame>
        <p:nvGraphicFramePr>
          <p:cNvPr id="8" name="Диаграмма 7"/>
          <p:cNvGraphicFramePr/>
          <p:nvPr/>
        </p:nvGraphicFramePr>
        <p:xfrm>
          <a:off x="428596" y="1785926"/>
          <a:ext cx="4000528" cy="39290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14348" y="0"/>
            <a:ext cx="7715304" cy="8572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Адресная программа капитального строительства и ремонта объектов </a:t>
            </a:r>
            <a:r>
              <a:rPr lang="ru-RU" dirty="0" err="1" smtClean="0"/>
              <a:t>Приладожского</a:t>
            </a:r>
            <a:r>
              <a:rPr lang="ru-RU" dirty="0" smtClean="0"/>
              <a:t> городского поселения Кировского муниципального района Ленинградской области </a:t>
            </a:r>
            <a:endParaRPr lang="ru-RU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214282" y="928670"/>
          <a:ext cx="8786874" cy="5786477"/>
        </p:xfrm>
        <a:graphic>
          <a:graphicData uri="http://schemas.openxmlformats.org/drawingml/2006/table">
            <a:tbl>
              <a:tblPr/>
              <a:tblGrid>
                <a:gridCol w="1745181"/>
                <a:gridCol w="979240"/>
                <a:gridCol w="53698"/>
                <a:gridCol w="620509"/>
                <a:gridCol w="698072"/>
                <a:gridCol w="659291"/>
                <a:gridCol w="601118"/>
                <a:gridCol w="661715"/>
                <a:gridCol w="661715"/>
                <a:gridCol w="574455"/>
                <a:gridCol w="765940"/>
                <a:gridCol w="765940"/>
              </a:tblGrid>
              <a:tr h="413491">
                <a:tc rowSpan="5">
                  <a:txBody>
                    <a:bodyPr/>
                    <a:lstStyle/>
                    <a:p>
                      <a:pPr algn="ctr" rtl="0" fontAlgn="ctr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наименование муниципальной программы,  </a:t>
                      </a:r>
                      <a:r>
                        <a:rPr lang="ru-RU" sz="600" b="0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непрограммных</a:t>
                      </a:r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направлений расходов</a:t>
                      </a:r>
                    </a:p>
                  </a:txBody>
                  <a:tcPr marL="4844" marR="4844" marT="48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 rowSpan="5">
                  <a:txBody>
                    <a:bodyPr/>
                    <a:lstStyle/>
                    <a:p>
                      <a:pPr algn="ctr" rtl="0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Наименование объекта</a:t>
                      </a:r>
                    </a:p>
                  </a:txBody>
                  <a:tcPr marL="4844" marR="4844" marT="48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 gridSpan="10">
                  <a:txBody>
                    <a:bodyPr/>
                    <a:lstStyle/>
                    <a:p>
                      <a:pPr algn="ctr" rtl="0" fontAlgn="ctr"/>
                      <a:r>
                        <a:rPr lang="ru-RU" sz="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Сумма</a:t>
                      </a:r>
                    </a:p>
                  </a:txBody>
                  <a:tcPr marL="4844" marR="4844" marT="48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AC09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8607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10">
                  <a:txBody>
                    <a:bodyPr/>
                    <a:lstStyle/>
                    <a:p>
                      <a:pPr algn="ctr" rtl="0" fontAlgn="ctr"/>
                      <a:r>
                        <a:rPr lang="ru-RU" sz="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(тысяч рублей)</a:t>
                      </a:r>
                    </a:p>
                  </a:txBody>
                  <a:tcPr marL="4844" marR="4844" marT="48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4472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rtl="0" fontAlgn="ctr"/>
                      <a:r>
                        <a:rPr lang="ru-RU" sz="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2026 год</a:t>
                      </a:r>
                    </a:p>
                  </a:txBody>
                  <a:tcPr marL="4844" marR="4844" marT="48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ru-RU" sz="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2027 год </a:t>
                      </a:r>
                    </a:p>
                  </a:txBody>
                  <a:tcPr marL="4844" marR="4844" marT="48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ru-RU" sz="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2028 год</a:t>
                      </a:r>
                    </a:p>
                  </a:txBody>
                  <a:tcPr marL="4844" marR="4844" marT="48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3783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gridSpan="2">
                  <a:txBody>
                    <a:bodyPr/>
                    <a:lstStyle/>
                    <a:p>
                      <a:pPr algn="ctr" rtl="0" fontAlgn="ctr"/>
                      <a:r>
                        <a:rPr lang="ru-RU" sz="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Всего</a:t>
                      </a:r>
                    </a:p>
                  </a:txBody>
                  <a:tcPr marL="4844" marR="4844" marT="48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в том числе:</a:t>
                      </a:r>
                    </a:p>
                  </a:txBody>
                  <a:tcPr marL="4844" marR="4844" marT="48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ru-RU" sz="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Всего</a:t>
                      </a:r>
                    </a:p>
                  </a:txBody>
                  <a:tcPr marL="4844" marR="4844" marT="48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в том числе:</a:t>
                      </a:r>
                    </a:p>
                  </a:txBody>
                  <a:tcPr marL="4844" marR="4844" marT="48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ru-RU" sz="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Всего</a:t>
                      </a:r>
                    </a:p>
                  </a:txBody>
                  <a:tcPr marL="4844" marR="4844" marT="48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в том числе:</a:t>
                      </a:r>
                    </a:p>
                  </a:txBody>
                  <a:tcPr marL="4844" marR="4844" marT="48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1349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средства областного бюджета</a:t>
                      </a:r>
                    </a:p>
                  </a:txBody>
                  <a:tcPr marL="4844" marR="4844" marT="48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средства местного бюджета</a:t>
                      </a:r>
                    </a:p>
                  </a:txBody>
                  <a:tcPr marL="4844" marR="4844" marT="48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средства областного бюджета</a:t>
                      </a:r>
                    </a:p>
                  </a:txBody>
                  <a:tcPr marL="4844" marR="4844" marT="48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средства местного бюджета</a:t>
                      </a:r>
                    </a:p>
                  </a:txBody>
                  <a:tcPr marL="4844" marR="4844" marT="48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средства областного бюджета</a:t>
                      </a:r>
                    </a:p>
                  </a:txBody>
                  <a:tcPr marL="4844" marR="4844" marT="48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средства местного бюджета</a:t>
                      </a:r>
                    </a:p>
                  </a:txBody>
                  <a:tcPr marL="4844" marR="4844" marT="48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</a:tr>
              <a:tr h="137830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4844" marR="4844" marT="48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4844" marR="4844" marT="48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ru-RU" sz="6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</a:t>
                      </a:r>
                    </a:p>
                  </a:txBody>
                  <a:tcPr marL="4844" marR="4844" marT="48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6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</a:p>
                  </a:txBody>
                  <a:tcPr marL="4844" marR="4844" marT="48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6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</a:t>
                      </a:r>
                    </a:p>
                  </a:txBody>
                  <a:tcPr marL="4844" marR="4844" marT="48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6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</a:t>
                      </a:r>
                    </a:p>
                  </a:txBody>
                  <a:tcPr marL="4844" marR="4844" marT="48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6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</a:t>
                      </a:r>
                    </a:p>
                  </a:txBody>
                  <a:tcPr marL="4844" marR="4844" marT="48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6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8</a:t>
                      </a:r>
                    </a:p>
                  </a:txBody>
                  <a:tcPr marL="4844" marR="4844" marT="48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6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</a:t>
                      </a:r>
                    </a:p>
                  </a:txBody>
                  <a:tcPr marL="4844" marR="4844" marT="48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6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</a:t>
                      </a:r>
                    </a:p>
                  </a:txBody>
                  <a:tcPr marL="4844" marR="4844" marT="48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600" b="0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11</a:t>
                      </a:r>
                    </a:p>
                  </a:txBody>
                  <a:tcPr marL="4844" marR="4844" marT="48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7830">
                <a:tc gridSpan="12">
                  <a:txBody>
                    <a:bodyPr/>
                    <a:lstStyle/>
                    <a:p>
                      <a:pPr algn="ctr" rtl="0" fontAlgn="ctr"/>
                      <a:r>
                        <a:rPr lang="en-US" sz="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I. </a:t>
                      </a:r>
                      <a:r>
                        <a:rPr lang="ru-RU" sz="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Программная часть  </a:t>
                      </a:r>
                    </a:p>
                  </a:txBody>
                  <a:tcPr marL="4844" marR="4844" marT="48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3CDD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378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Всего по программам</a:t>
                      </a:r>
                    </a:p>
                  </a:txBody>
                  <a:tcPr marL="4844" marR="4844" marT="48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 rtl="0" fontAlgn="ctr"/>
                      <a:r>
                        <a:rPr lang="ru-RU" sz="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4844" marR="4844" marT="48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6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15 513,90</a:t>
                      </a:r>
                      <a:endParaRPr lang="ru-RU" sz="6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844" marR="4844" marT="48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6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15 538,80</a:t>
                      </a:r>
                      <a:endParaRPr lang="ru-RU" sz="6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844" marR="4844" marT="48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155,10</a:t>
                      </a:r>
                    </a:p>
                  </a:txBody>
                  <a:tcPr marL="4844" marR="4844" marT="48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6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0,00</a:t>
                      </a:r>
                      <a:endParaRPr lang="ru-RU" sz="6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844" marR="4844" marT="48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6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0,00</a:t>
                      </a:r>
                      <a:endParaRPr lang="ru-RU" sz="6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844" marR="4844" marT="48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6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0,00</a:t>
                      </a:r>
                      <a:endParaRPr lang="ru-RU" sz="6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844" marR="4844" marT="48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6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0,00</a:t>
                      </a:r>
                      <a:endParaRPr lang="ru-RU" sz="6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844" marR="4844" marT="48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6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0,00</a:t>
                      </a:r>
                      <a:endParaRPr lang="ru-RU" sz="6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844" marR="4844" marT="48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6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0,00</a:t>
                      </a:r>
                      <a:endParaRPr lang="ru-RU" sz="6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844" marR="4844" marT="48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85487">
                <a:tc>
                  <a:txBody>
                    <a:bodyPr/>
                    <a:lstStyle/>
                    <a:p>
                      <a:pPr algn="l" fontAlgn="ctr"/>
                      <a:r>
                        <a:rPr lang="ru-RU" sz="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Муниципальная программа "Совершенствование и развитие автомобильных дорог Приладожского городского поселения Кировского муниципального района Ленинградской области"</a:t>
                      </a:r>
                    </a:p>
                  </a:txBody>
                  <a:tcPr marL="4844" marR="4844" marT="48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4844" marR="4844" marT="48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4844" marR="4844" marT="484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15 513,90</a:t>
                      </a:r>
                      <a:endParaRPr lang="ru-RU" sz="6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844" marR="4844" marT="484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15 358,80</a:t>
                      </a:r>
                      <a:endParaRPr lang="ru-RU" sz="6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844" marR="4844" marT="484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155,10</a:t>
                      </a:r>
                    </a:p>
                  </a:txBody>
                  <a:tcPr marL="4844" marR="4844" marT="484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0,00</a:t>
                      </a:r>
                    </a:p>
                  </a:txBody>
                  <a:tcPr marL="4844" marR="4844" marT="484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0,00</a:t>
                      </a:r>
                    </a:p>
                  </a:txBody>
                  <a:tcPr marL="4844" marR="4844" marT="484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0,00</a:t>
                      </a:r>
                    </a:p>
                  </a:txBody>
                  <a:tcPr marL="4844" marR="4844" marT="484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0,00</a:t>
                      </a:r>
                    </a:p>
                  </a:txBody>
                  <a:tcPr marL="4844" marR="4844" marT="484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0,00</a:t>
                      </a:r>
                    </a:p>
                  </a:txBody>
                  <a:tcPr marL="4844" marR="4844" marT="484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0,00</a:t>
                      </a:r>
                    </a:p>
                  </a:txBody>
                  <a:tcPr marL="4844" marR="4844" marT="484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37933">
                <a:tc>
                  <a:txBody>
                    <a:bodyPr/>
                    <a:lstStyle/>
                    <a:p>
                      <a:pPr algn="l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Отраслевой проект "Развитие и приведение в нормативное состояние автомобильных дорог общего пользования"</a:t>
                      </a:r>
                    </a:p>
                  </a:txBody>
                  <a:tcPr marL="4844" marR="4844" marT="48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Проектирование и строительство объектов инженерной и транспортной инфраструктуры на земельных участках, предоставленных бесплатно гражданам</a:t>
                      </a:r>
                    </a:p>
                  </a:txBody>
                  <a:tcPr marL="4844" marR="4844" marT="48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4844" marR="4844" marT="484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15 513,90</a:t>
                      </a:r>
                      <a:endParaRPr lang="ru-RU" sz="6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844" marR="4844" marT="484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15 358,80</a:t>
                      </a:r>
                      <a:endParaRPr lang="ru-RU" sz="6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844" marR="4844" marT="484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155,10</a:t>
                      </a:r>
                    </a:p>
                  </a:txBody>
                  <a:tcPr marL="4844" marR="4844" marT="484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0,00</a:t>
                      </a:r>
                    </a:p>
                  </a:txBody>
                  <a:tcPr marL="4844" marR="4844" marT="484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0,00</a:t>
                      </a:r>
                    </a:p>
                  </a:txBody>
                  <a:tcPr marL="4844" marR="4844" marT="484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0,00</a:t>
                      </a:r>
                    </a:p>
                  </a:txBody>
                  <a:tcPr marL="4844" marR="4844" marT="484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0,00</a:t>
                      </a:r>
                    </a:p>
                  </a:txBody>
                  <a:tcPr marL="4844" marR="4844" marT="484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0,00</a:t>
                      </a:r>
                    </a:p>
                  </a:txBody>
                  <a:tcPr marL="4844" marR="4844" marT="484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0,0</a:t>
                      </a:r>
                    </a:p>
                  </a:txBody>
                  <a:tcPr marL="4844" marR="4844" marT="484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79179">
                <a:tc gridSpan="11"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Ремонт объектов муниципального образования</a:t>
                      </a:r>
                    </a:p>
                  </a:txBody>
                  <a:tcPr marL="4844" marR="4844" marT="484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844" marR="4844" marT="484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2288">
                <a:tc gridSpan="11">
                  <a:txBody>
                    <a:bodyPr/>
                    <a:lstStyle/>
                    <a:p>
                      <a:pPr algn="ctr" fontAlgn="ctr"/>
                      <a:r>
                        <a:rPr lang="en-US" sz="7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II. </a:t>
                      </a:r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Непрограммная часть  </a:t>
                      </a:r>
                    </a:p>
                  </a:txBody>
                  <a:tcPr marL="4844" marR="4844" marT="48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4844" marR="4844" marT="484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4575"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Всего по непрограммым расходам</a:t>
                      </a:r>
                    </a:p>
                  </a:txBody>
                  <a:tcPr marL="4844" marR="4844" marT="48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4844" marR="4844" marT="48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4844" marR="4844" marT="48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  </a:t>
                      </a:r>
                    </a:p>
                  </a:txBody>
                  <a:tcPr marL="4844" marR="4844" marT="48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0,0  </a:t>
                      </a:r>
                    </a:p>
                  </a:txBody>
                  <a:tcPr marL="4844" marR="4844" marT="48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  </a:t>
                      </a:r>
                    </a:p>
                  </a:txBody>
                  <a:tcPr marL="4844" marR="4844" marT="48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  </a:t>
                      </a:r>
                    </a:p>
                  </a:txBody>
                  <a:tcPr marL="4844" marR="4844" marT="48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0,0  </a:t>
                      </a:r>
                    </a:p>
                  </a:txBody>
                  <a:tcPr marL="4844" marR="4844" marT="48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1000,0  </a:t>
                      </a:r>
                      <a:endParaRPr lang="ru-RU" sz="7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844" marR="4844" marT="48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100,0  </a:t>
                      </a:r>
                      <a:endParaRPr lang="ru-RU" sz="7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844" marR="4844" marT="48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0,0  </a:t>
                      </a:r>
                    </a:p>
                  </a:txBody>
                  <a:tcPr marL="4844" marR="4844" marT="48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  </a:t>
                      </a:r>
                    </a:p>
                  </a:txBody>
                  <a:tcPr marL="4844" marR="4844" marT="48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78741"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Непрограммные расходы</a:t>
                      </a:r>
                    </a:p>
                  </a:txBody>
                  <a:tcPr marL="4844" marR="4844" marT="48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Замена внутреннего оборудования в муниципальных квартирах </a:t>
                      </a:r>
                    </a:p>
                  </a:txBody>
                  <a:tcPr marL="4844" marR="4844" marT="48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4844" marR="4844" marT="48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  </a:t>
                      </a:r>
                    </a:p>
                  </a:txBody>
                  <a:tcPr marL="4844" marR="4844" marT="48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0,0  </a:t>
                      </a:r>
                    </a:p>
                  </a:txBody>
                  <a:tcPr marL="4844" marR="4844" marT="48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  </a:t>
                      </a:r>
                    </a:p>
                  </a:txBody>
                  <a:tcPr marL="4844" marR="4844" marT="48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  </a:t>
                      </a:r>
                    </a:p>
                  </a:txBody>
                  <a:tcPr marL="4844" marR="4844" marT="48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0,0  </a:t>
                      </a:r>
                    </a:p>
                  </a:txBody>
                  <a:tcPr marL="4844" marR="4844" marT="48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  </a:t>
                      </a:r>
                    </a:p>
                  </a:txBody>
                  <a:tcPr marL="4844" marR="4844" marT="48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0,0  </a:t>
                      </a:r>
                    </a:p>
                  </a:txBody>
                  <a:tcPr marL="4844" marR="4844" marT="48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0,0  </a:t>
                      </a:r>
                    </a:p>
                  </a:txBody>
                  <a:tcPr marL="4844" marR="4844" marT="48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  </a:t>
                      </a:r>
                    </a:p>
                  </a:txBody>
                  <a:tcPr marL="4844" marR="4844" marT="48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79179"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700" b="1" i="1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ВСЕГО по Адресной программе</a:t>
                      </a:r>
                    </a:p>
                  </a:txBody>
                  <a:tcPr marL="4844" marR="4844" marT="484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4844" marR="4844" marT="484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15 613,90</a:t>
                      </a:r>
                      <a:endParaRPr lang="ru-RU" sz="7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844" marR="4844" marT="484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15 358,80</a:t>
                      </a:r>
                      <a:endParaRPr lang="ru-RU" sz="7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844" marR="4844" marT="484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255,10</a:t>
                      </a:r>
                    </a:p>
                  </a:txBody>
                  <a:tcPr marL="4844" marR="4844" marT="484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100,00</a:t>
                      </a:r>
                    </a:p>
                  </a:txBody>
                  <a:tcPr marL="4844" marR="4844" marT="484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0,00</a:t>
                      </a:r>
                    </a:p>
                  </a:txBody>
                  <a:tcPr marL="4844" marR="4844" marT="484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100,00</a:t>
                      </a:r>
                      <a:endParaRPr lang="ru-RU" sz="7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844" marR="4844" marT="484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100,00</a:t>
                      </a:r>
                      <a:endParaRPr lang="ru-RU" sz="7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4844" marR="4844" marT="484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0,00</a:t>
                      </a:r>
                    </a:p>
                  </a:txBody>
                  <a:tcPr marL="4844" marR="4844" marT="484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7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100,00</a:t>
                      </a:r>
                    </a:p>
                  </a:txBody>
                  <a:tcPr marL="4844" marR="4844" marT="4844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57224" y="142852"/>
            <a:ext cx="7715304" cy="7143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РЕГИОНАЛЬНЫЕ И ОТРАСЛЕВЫЕ ПРОЕКТЫ В 2026 ГОДУ</a:t>
            </a:r>
            <a:endParaRPr lang="ru-RU" dirty="0"/>
          </a:p>
        </p:txBody>
      </p:sp>
      <p:sp>
        <p:nvSpPr>
          <p:cNvPr id="10" name="Овал 9"/>
          <p:cNvSpPr/>
          <p:nvPr/>
        </p:nvSpPr>
        <p:spPr>
          <a:xfrm>
            <a:off x="428596" y="4643446"/>
            <a:ext cx="3571900" cy="171451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900" dirty="0" smtClean="0"/>
          </a:p>
          <a:p>
            <a:r>
              <a:rPr lang="ru-RU" sz="900" dirty="0" smtClean="0"/>
              <a:t>Областные средства -  93%.;</a:t>
            </a:r>
          </a:p>
          <a:p>
            <a:r>
              <a:rPr lang="ru-RU" sz="900" dirty="0" smtClean="0"/>
              <a:t>Средства местного бюджета -7% - 896,1 тыс.руб.</a:t>
            </a:r>
            <a:endParaRPr lang="ru-RU" sz="9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2857488" y="928670"/>
            <a:ext cx="3214710" cy="430887"/>
          </a:xfrm>
          <a:prstGeom prst="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1100" dirty="0" smtClean="0"/>
              <a:t>Благоустройство общественной территории у домов № 6 и № 7 г.п. </a:t>
            </a:r>
            <a:r>
              <a:rPr lang="ru-RU" sz="1100" dirty="0" err="1" smtClean="0"/>
              <a:t>Приладожский</a:t>
            </a:r>
            <a:endParaRPr lang="ru-RU" sz="1100" dirty="0" smtClean="0">
              <a:solidFill>
                <a:schemeClr val="dk1"/>
              </a:solidFill>
            </a:endParaRPr>
          </a:p>
        </p:txBody>
      </p:sp>
      <p:pic>
        <p:nvPicPr>
          <p:cNvPr id="2049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249" y="1633216"/>
            <a:ext cx="4214842" cy="2224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57686" y="1643050"/>
            <a:ext cx="4643470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357686" y="4000504"/>
            <a:ext cx="4643438" cy="26622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Прил_герб_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7158" y="142852"/>
            <a:ext cx="1285852" cy="1341885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 rot="10800000" flipV="1">
            <a:off x="2286000" y="424227"/>
            <a:ext cx="6215090" cy="646331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dirty="0" err="1" smtClean="0">
                <a:latin typeface="Times New Roman" pitchFamily="18" charset="0"/>
                <a:ea typeface="+mn-ea"/>
                <a:cs typeface="Times New Roman" pitchFamily="18" charset="0"/>
              </a:rPr>
              <a:t>Приладожское</a:t>
            </a:r>
            <a:r>
              <a:rPr lang="ru-RU" dirty="0" smtClean="0">
                <a:latin typeface="Times New Roman" pitchFamily="18" charset="0"/>
                <a:ea typeface="+mn-ea"/>
                <a:cs typeface="Times New Roman" pitchFamily="18" charset="0"/>
              </a:rPr>
              <a:t> городское поселение Кировского района Ленинградской области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85720" y="1571612"/>
            <a:ext cx="8286808" cy="5078313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Arial Narrow" panose="020B0606020202030204" pitchFamily="34" charset="0"/>
              </a:rPr>
              <a:t>Официальный сайт </a:t>
            </a:r>
            <a:r>
              <a:rPr lang="ru-RU" dirty="0" err="1" smtClean="0">
                <a:latin typeface="Arial Narrow" panose="020B0606020202030204" pitchFamily="34" charset="0"/>
              </a:rPr>
              <a:t>Приладожского</a:t>
            </a:r>
            <a:r>
              <a:rPr lang="ru-RU" dirty="0" smtClean="0">
                <a:latin typeface="Arial Narrow" panose="020B0606020202030204" pitchFamily="34" charset="0"/>
              </a:rPr>
              <a:t> городского поселения Кировского района Ленинградской области</a:t>
            </a:r>
            <a:r>
              <a:rPr lang="ru-RU" dirty="0" smtClean="0"/>
              <a:t>: </a:t>
            </a:r>
            <a:r>
              <a:rPr lang="ru-RU" u="sng" dirty="0" smtClean="0">
                <a:hlinkClick r:id="rId3"/>
              </a:rPr>
              <a:t>https://priladoga.ru</a:t>
            </a:r>
            <a:endParaRPr lang="ru-RU" dirty="0" smtClean="0"/>
          </a:p>
          <a:p>
            <a:pPr algn="ctr"/>
            <a:r>
              <a:rPr lang="ru-RU" dirty="0" smtClean="0">
                <a:latin typeface="Arial Narrow" panose="020B0606020202030204" pitchFamily="34" charset="0"/>
              </a:rPr>
              <a:t>Официальная страница </a:t>
            </a:r>
            <a:r>
              <a:rPr lang="ru-RU" dirty="0" err="1" smtClean="0">
                <a:latin typeface="Arial Narrow" panose="020B0606020202030204" pitchFamily="34" charset="0"/>
              </a:rPr>
              <a:t>ВКонтакте</a:t>
            </a:r>
            <a:r>
              <a:rPr lang="ru-RU" dirty="0" smtClean="0"/>
              <a:t>: </a:t>
            </a:r>
            <a:r>
              <a:rPr lang="ru-RU" u="sng" dirty="0" smtClean="0">
                <a:hlinkClick r:id="rId4"/>
              </a:rPr>
              <a:t>https://vk.com/priladoga_adm</a:t>
            </a:r>
            <a:endParaRPr lang="ru-RU" u="sng" dirty="0" smtClean="0"/>
          </a:p>
          <a:p>
            <a:pPr algn="ctr"/>
            <a:r>
              <a:rPr lang="ru-RU" dirty="0" smtClean="0">
                <a:latin typeface="Arial Narrow" panose="020B0606020202030204" pitchFamily="34" charset="0"/>
              </a:rPr>
              <a:t>Юридический адрес</a:t>
            </a:r>
            <a:r>
              <a:rPr lang="ru-RU" dirty="0">
                <a:latin typeface="Arial Narrow" panose="020B0606020202030204" pitchFamily="34" charset="0"/>
              </a:rPr>
              <a:t>: 187326, Ленинградская область, Кировский район, </a:t>
            </a:r>
            <a:r>
              <a:rPr lang="ru-RU" dirty="0" err="1">
                <a:latin typeface="Arial Narrow" panose="020B0606020202030204" pitchFamily="34" charset="0"/>
              </a:rPr>
              <a:t>п.Приладожский</a:t>
            </a:r>
            <a:r>
              <a:rPr lang="ru-RU" dirty="0">
                <a:latin typeface="Arial Narrow" panose="020B0606020202030204" pitchFamily="34" charset="0"/>
              </a:rPr>
              <a:t>, д.23-а, корпус 3</a:t>
            </a:r>
          </a:p>
          <a:p>
            <a:pPr algn="ctr"/>
            <a:r>
              <a:rPr lang="ru-RU" dirty="0">
                <a:latin typeface="Arial Narrow" panose="020B0606020202030204" pitchFamily="34" charset="0"/>
              </a:rPr>
              <a:t>Электронная почта</a:t>
            </a:r>
            <a:r>
              <a:rPr lang="ru-RU" dirty="0" smtClean="0"/>
              <a:t>:</a:t>
            </a:r>
            <a:r>
              <a:rPr lang="ru-RU" dirty="0"/>
              <a:t> </a:t>
            </a:r>
            <a:r>
              <a:rPr lang="ru-RU" u="sng" dirty="0" err="1">
                <a:hlinkClick r:id="rId5"/>
              </a:rPr>
              <a:t>priladm@mail.ru</a:t>
            </a:r>
            <a:endParaRPr lang="ru-RU" dirty="0"/>
          </a:p>
          <a:p>
            <a:pPr algn="ctr"/>
            <a:r>
              <a:rPr lang="ru-RU" dirty="0" smtClean="0">
                <a:latin typeface="Arial Narrow" panose="020B0606020202030204" pitchFamily="34" charset="0"/>
              </a:rPr>
              <a:t>Приемная : </a:t>
            </a:r>
            <a:r>
              <a:rPr lang="ru-RU" dirty="0">
                <a:latin typeface="Arial Narrow" panose="020B0606020202030204" pitchFamily="34" charset="0"/>
              </a:rPr>
              <a:t>(81362) 65-392</a:t>
            </a:r>
          </a:p>
          <a:p>
            <a:pPr algn="ctr"/>
            <a:endParaRPr lang="ru-RU" dirty="0" smtClean="0"/>
          </a:p>
          <a:p>
            <a:pPr algn="ctr"/>
            <a:r>
              <a:rPr lang="ru-RU" b="0" i="0" u="none" strike="noStrike" baseline="0" dirty="0" smtClean="0">
                <a:latin typeface="Arial Narrow" panose="020B0606020202030204" pitchFamily="34" charset="0"/>
              </a:rPr>
              <a:t>Официальный сайт Кировского муниципального района Ленинградской области – </a:t>
            </a:r>
            <a:r>
              <a:rPr lang="en-US" b="0" i="1" u="none" strike="noStrike" baseline="0" dirty="0" smtClean="0">
                <a:latin typeface="Arial Narrow" panose="020B0606020202030204" pitchFamily="34" charset="0"/>
                <a:hlinkClick r:id="rId6"/>
              </a:rPr>
              <a:t>https://kirovsk-reg.ru/</a:t>
            </a:r>
            <a:endParaRPr lang="ru-RU" b="0" i="1" u="none" strike="noStrike" baseline="0" dirty="0" smtClean="0">
              <a:latin typeface="Arial Narrow" panose="020B0606020202030204" pitchFamily="34" charset="0"/>
            </a:endParaRPr>
          </a:p>
          <a:p>
            <a:pPr algn="ctr"/>
            <a:r>
              <a:rPr lang="ru-RU" dirty="0" smtClean="0">
                <a:latin typeface="Arial Narrow" panose="020B0606020202030204" pitchFamily="34" charset="0"/>
              </a:rPr>
              <a:t>К</a:t>
            </a:r>
            <a:r>
              <a:rPr lang="ru-RU" b="0" i="0" u="none" strike="noStrike" baseline="0" dirty="0" smtClean="0">
                <a:latin typeface="Arial Narrow" panose="020B0606020202030204" pitchFamily="34" charset="0"/>
              </a:rPr>
              <a:t>омитет финансов Кировского муниципального района Ленинградской области – </a:t>
            </a:r>
            <a:r>
              <a:rPr lang="en-US" b="0" i="1" u="none" strike="noStrike" baseline="0" dirty="0" smtClean="0">
                <a:latin typeface="Arial Narrow" panose="020B0606020202030204" pitchFamily="34" charset="0"/>
                <a:hlinkClick r:id="rId7"/>
              </a:rPr>
              <a:t>https://kirovsk-reg.ru/komfin</a:t>
            </a:r>
            <a:endParaRPr lang="ru-RU" b="0" i="1" u="none" strike="noStrike" baseline="0" dirty="0" smtClean="0">
              <a:latin typeface="Arial Narrow" panose="020B0606020202030204" pitchFamily="34" charset="0"/>
            </a:endParaRPr>
          </a:p>
          <a:p>
            <a:pPr algn="ctr"/>
            <a:r>
              <a:rPr lang="ru-RU" b="0" i="0" u="none" strike="noStrike" baseline="0" dirty="0" smtClean="0">
                <a:latin typeface="Arial Narrow" panose="020B0606020202030204" pitchFamily="34" charset="0"/>
              </a:rPr>
              <a:t>Сайт «Открытый бюджет» Ленинградской области – </a:t>
            </a:r>
            <a:r>
              <a:rPr lang="en-US" b="0" i="1" u="none" strike="noStrike" baseline="0" dirty="0" smtClean="0">
                <a:latin typeface="Arial Narrow" panose="020B0606020202030204" pitchFamily="34" charset="0"/>
                <a:hlinkClick r:id="rId8" action="ppaction://hlinkfile"/>
              </a:rPr>
              <a:t>budget.lenobl.ru</a:t>
            </a:r>
            <a:endParaRPr lang="ru-RU" b="0" i="1" u="none" strike="noStrike" baseline="0" dirty="0" smtClean="0">
              <a:latin typeface="Arial Narrow" panose="020B0606020202030204" pitchFamily="34" charset="0"/>
            </a:endParaRPr>
          </a:p>
          <a:p>
            <a:pPr algn="ctr"/>
            <a:r>
              <a:rPr lang="ru-RU" b="0" i="0" u="none" strike="noStrike" baseline="0" dirty="0" smtClean="0">
                <a:latin typeface="Arial Narrow" panose="020B0606020202030204" pitchFamily="34" charset="0"/>
              </a:rPr>
              <a:t>Сайт комитета государственного финансового контроля Ленинградской области – </a:t>
            </a:r>
            <a:r>
              <a:rPr lang="ru-RU" b="0" i="1" u="none" strike="noStrike" baseline="0" dirty="0" err="1" smtClean="0">
                <a:latin typeface="Arial Narrow" panose="020B0606020202030204" pitchFamily="34" charset="0"/>
                <a:hlinkClick r:id="rId9"/>
              </a:rPr>
              <a:t>gfc.lenobl.ru</a:t>
            </a:r>
            <a:endParaRPr lang="ru-RU" b="0" i="1" u="none" strike="noStrike" baseline="0" dirty="0" smtClean="0">
              <a:latin typeface="Arial Narrow" panose="020B0606020202030204" pitchFamily="34" charset="0"/>
            </a:endParaRPr>
          </a:p>
          <a:p>
            <a:pPr algn="ctr"/>
            <a:r>
              <a:rPr lang="ru-RU" b="0" i="0" u="none" strike="noStrike" baseline="0" dirty="0" smtClean="0">
                <a:latin typeface="Arial Narrow" panose="020B0606020202030204" pitchFamily="34" charset="0"/>
              </a:rPr>
              <a:t>Сайт контрольно-счетной палаты Ленинградской области – </a:t>
            </a:r>
            <a:r>
              <a:rPr lang="ru-RU" b="0" i="1" u="none" strike="noStrike" baseline="0" dirty="0" err="1" smtClean="0">
                <a:latin typeface="Arial Narrow" panose="020B0606020202030204" pitchFamily="34" charset="0"/>
                <a:hlinkClick r:id="rId10"/>
              </a:rPr>
              <a:t>www.ksplo.ru</a:t>
            </a:r>
            <a:endParaRPr lang="ru-RU" b="0" i="1" u="none" strike="noStrike" baseline="0" dirty="0" smtClean="0">
              <a:latin typeface="Arial Narrow" panose="020B0606020202030204" pitchFamily="34" charset="0"/>
            </a:endParaRPr>
          </a:p>
          <a:p>
            <a:pPr algn="ctr"/>
            <a:r>
              <a:rPr lang="ru-RU" b="0" i="0" u="none" strike="noStrike" baseline="0" dirty="0" smtClean="0">
                <a:latin typeface="Arial Narrow" panose="020B0606020202030204" pitchFamily="34" charset="0"/>
              </a:rPr>
              <a:t>Сайт Министерства финансов Российской Федерации – </a:t>
            </a:r>
            <a:r>
              <a:rPr lang="ru-RU" b="0" i="1" u="none" strike="noStrike" baseline="0" dirty="0" err="1" smtClean="0">
                <a:latin typeface="Arial Narrow" panose="020B0606020202030204" pitchFamily="34" charset="0"/>
                <a:hlinkClick r:id="rId11" action="ppaction://hlinkfile"/>
              </a:rPr>
              <a:t>minfin.ru</a:t>
            </a:r>
            <a:endParaRPr lang="ru-RU" b="0" i="1" u="none" strike="noStrike" baseline="0" dirty="0" smtClean="0">
              <a:latin typeface="Arial Narrow" panose="020B0606020202030204" pitchFamily="34" charset="0"/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ru-RU" sz="1400" dirty="0" err="1" smtClean="0">
                <a:latin typeface="Times New Roman" pitchFamily="18" charset="0"/>
                <a:ea typeface="+mn-ea"/>
                <a:cs typeface="Times New Roman" pitchFamily="18" charset="0"/>
              </a:rPr>
              <a:t>Приладожское</a:t>
            </a:r>
            <a:r>
              <a:rPr lang="ru-RU" sz="1400" dirty="0" smtClean="0"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ru-RU" sz="1400" dirty="0">
                <a:latin typeface="Times New Roman" pitchFamily="18" charset="0"/>
                <a:ea typeface="+mn-ea"/>
                <a:cs typeface="Times New Roman" pitchFamily="18" charset="0"/>
              </a:rPr>
              <a:t>городское поселение </a:t>
            </a:r>
            <a:r>
              <a:rPr lang="ru-RU" sz="1400" dirty="0" smtClean="0">
                <a:latin typeface="Times New Roman" pitchFamily="18" charset="0"/>
                <a:ea typeface="+mn-ea"/>
                <a:cs typeface="Times New Roman" pitchFamily="18" charset="0"/>
              </a:rPr>
              <a:t>Кировского муниципального </a:t>
            </a:r>
            <a:r>
              <a:rPr lang="ru-RU" sz="1400" dirty="0">
                <a:latin typeface="Times New Roman" pitchFamily="18" charset="0"/>
                <a:ea typeface="+mn-ea"/>
                <a:cs typeface="Times New Roman" pitchFamily="18" charset="0"/>
              </a:rPr>
              <a:t>района Ленинградской области</a:t>
            </a:r>
          </a:p>
        </p:txBody>
      </p:sp>
      <p:pic>
        <p:nvPicPr>
          <p:cNvPr id="4" name="Содержимое 3" descr="300px-Priladozhskoe_GP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2844" y="2214554"/>
            <a:ext cx="3000396" cy="2320133"/>
          </a:xfrm>
        </p:spPr>
      </p:pic>
      <p:sp>
        <p:nvSpPr>
          <p:cNvPr id="5" name="TextBox 4"/>
          <p:cNvSpPr txBox="1"/>
          <p:nvPr/>
        </p:nvSpPr>
        <p:spPr>
          <a:xfrm>
            <a:off x="3143240" y="2000240"/>
            <a:ext cx="571504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err="1" smtClean="0"/>
              <a:t>Приладожское</a:t>
            </a:r>
            <a:r>
              <a:rPr lang="ru-RU" sz="1400" dirty="0" smtClean="0"/>
              <a:t> </a:t>
            </a:r>
            <a:r>
              <a:rPr lang="ru-RU" sz="1400" dirty="0"/>
              <a:t>городское поселение расположено на территории Кировского района в 30 км от г. </a:t>
            </a:r>
            <a:r>
              <a:rPr lang="ru-RU" sz="1400" dirty="0" smtClean="0"/>
              <a:t>Кировска Кировского района Ленинградской области .</a:t>
            </a:r>
          </a:p>
          <a:p>
            <a:pPr algn="ctr"/>
            <a:endParaRPr lang="ru-RU" sz="1400" dirty="0"/>
          </a:p>
          <a:p>
            <a:pPr algn="ctr"/>
            <a:r>
              <a:rPr lang="ru-RU" sz="1400" dirty="0" smtClean="0"/>
              <a:t>В состав </a:t>
            </a:r>
            <a:r>
              <a:rPr lang="ru-RU" sz="1400" dirty="0" err="1" smtClean="0"/>
              <a:t>Приладожского</a:t>
            </a:r>
            <a:r>
              <a:rPr lang="ru-RU" sz="1400" dirty="0" smtClean="0"/>
              <a:t> городского поселения входят два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населенных</a:t>
            </a:r>
            <a:r>
              <a:rPr lang="ru-RU" sz="1400" dirty="0" smtClean="0"/>
              <a:t> пункта: поселок Приладожский – численность населения на 01.01.2025 составляет 5822 чел. </a:t>
            </a:r>
          </a:p>
          <a:p>
            <a:pPr algn="ctr"/>
            <a:r>
              <a:rPr lang="ru-RU" sz="1400" dirty="0" smtClean="0"/>
              <a:t>         деревня Назия – численность населения на 01.01.2025 составляет 248 чел.</a:t>
            </a:r>
            <a:endParaRPr lang="ru-RU" sz="1400" dirty="0"/>
          </a:p>
        </p:txBody>
      </p:sp>
      <p:sp>
        <p:nvSpPr>
          <p:cNvPr id="10" name="Стрелка вправо 9"/>
          <p:cNvSpPr/>
          <p:nvPr/>
        </p:nvSpPr>
        <p:spPr>
          <a:xfrm>
            <a:off x="3214678" y="3357562"/>
            <a:ext cx="285752" cy="14287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 вправо 10"/>
          <p:cNvSpPr/>
          <p:nvPr/>
        </p:nvSpPr>
        <p:spPr>
          <a:xfrm>
            <a:off x="3214678" y="3786190"/>
            <a:ext cx="285752" cy="14287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age-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596" y="785794"/>
            <a:ext cx="8286808" cy="557216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28596" y="214290"/>
            <a:ext cx="8286808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 smtClean="0">
                <a:latin typeface="Times New Roman" pitchFamily="18" charset="0"/>
                <a:ea typeface="+mn-ea"/>
                <a:cs typeface="Times New Roman" pitchFamily="18" charset="0"/>
              </a:rPr>
              <a:t>Приладожское</a:t>
            </a:r>
            <a:r>
              <a:rPr lang="ru-RU" dirty="0" smtClean="0">
                <a:latin typeface="Times New Roman" pitchFamily="18" charset="0"/>
                <a:ea typeface="+mn-ea"/>
                <a:cs typeface="Times New Roman" pitchFamily="18" charset="0"/>
              </a:rPr>
              <a:t> городское поселение Кировского муниципального района Ленинградской области</a:t>
            </a:r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714348" y="357166"/>
            <a:ext cx="7786742" cy="857256"/>
          </a:xfrm>
          <a:prstGeom prst="roundRect">
            <a:avLst>
              <a:gd name="adj" fmla="val 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itchFamily="18" charset="0"/>
                <a:ea typeface="+mn-ea"/>
                <a:cs typeface="Times New Roman" pitchFamily="18" charset="0"/>
              </a:rPr>
              <a:t>Основные характеристики бюджета </a:t>
            </a:r>
            <a:r>
              <a:rPr lang="ru-RU" dirty="0" err="1" smtClean="0">
                <a:latin typeface="Times New Roman" pitchFamily="18" charset="0"/>
                <a:ea typeface="+mn-ea"/>
                <a:cs typeface="Times New Roman" pitchFamily="18" charset="0"/>
              </a:rPr>
              <a:t>Приладожского</a:t>
            </a:r>
            <a:r>
              <a:rPr lang="ru-RU" dirty="0" smtClean="0">
                <a:latin typeface="Times New Roman" pitchFamily="18" charset="0"/>
                <a:ea typeface="+mn-ea"/>
                <a:cs typeface="Times New Roman" pitchFamily="18" charset="0"/>
              </a:rPr>
              <a:t> городского поселения Кировского муниципального района Ленинградской области</a:t>
            </a:r>
            <a:endParaRPr lang="ru-RU" dirty="0"/>
          </a:p>
        </p:txBody>
      </p:sp>
      <p:sp>
        <p:nvSpPr>
          <p:cNvPr id="11" name="Овал 10"/>
          <p:cNvSpPr/>
          <p:nvPr/>
        </p:nvSpPr>
        <p:spPr>
          <a:xfrm>
            <a:off x="6500826" y="1714488"/>
            <a:ext cx="1428760" cy="500066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6786578" y="1214422"/>
            <a:ext cx="1428760" cy="35719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>
                <a:solidFill>
                  <a:sysClr val="windowText" lastClr="000000"/>
                </a:solidFill>
              </a:rPr>
              <a:t>т</a:t>
            </a:r>
            <a:r>
              <a:rPr lang="ru-RU" sz="1000" dirty="0" smtClean="0">
                <a:solidFill>
                  <a:sysClr val="windowText" lastClr="000000"/>
                </a:solidFill>
              </a:rPr>
              <a:t>ыс. </a:t>
            </a:r>
            <a:r>
              <a:rPr lang="ru-RU" sz="1000" dirty="0" err="1" smtClean="0">
                <a:solidFill>
                  <a:sysClr val="windowText" lastClr="000000"/>
                </a:solidFill>
              </a:rPr>
              <a:t>руб</a:t>
            </a:r>
            <a:endParaRPr lang="ru-RU" sz="1000" dirty="0">
              <a:solidFill>
                <a:sysClr val="windowText" lastClr="000000"/>
              </a:solidFill>
            </a:endParaRPr>
          </a:p>
        </p:txBody>
      </p:sp>
      <p:grpSp>
        <p:nvGrpSpPr>
          <p:cNvPr id="14" name="Группа 13"/>
          <p:cNvGrpSpPr/>
          <p:nvPr/>
        </p:nvGrpSpPr>
        <p:grpSpPr>
          <a:xfrm>
            <a:off x="5500694" y="1857364"/>
            <a:ext cx="3429024" cy="486543"/>
            <a:chOff x="1508928" y="1713347"/>
            <a:chExt cx="7023513" cy="486543"/>
          </a:xfrm>
        </p:grpSpPr>
        <p:sp>
          <p:nvSpPr>
            <p:cNvPr id="15" name="Прямоугольник с двумя вырезанными противолежащими углами 14"/>
            <p:cNvSpPr/>
            <p:nvPr/>
          </p:nvSpPr>
          <p:spPr>
            <a:xfrm>
              <a:off x="1508928" y="1713347"/>
              <a:ext cx="1755876" cy="486543"/>
            </a:xfrm>
            <a:prstGeom prst="snip2DiagRect">
              <a:avLst/>
            </a:prstGeom>
            <a:solidFill>
              <a:schemeClr val="accent5"/>
            </a:solidFill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ru-RU" sz="1200" dirty="0" smtClean="0">
                  <a:latin typeface="Arial Narrow" panose="020B0606020202030204" pitchFamily="34" charset="0"/>
                </a:rPr>
                <a:t>План</a:t>
              </a:r>
              <a:endParaRPr lang="ru-RU" sz="1200" dirty="0">
                <a:latin typeface="Arial Narrow" panose="020B0606020202030204" pitchFamily="34" charset="0"/>
              </a:endParaRPr>
            </a:p>
            <a:p>
              <a:r>
                <a:rPr lang="ru-RU" sz="1200" dirty="0" smtClean="0">
                  <a:latin typeface="Arial Narrow" panose="020B0606020202030204" pitchFamily="34" charset="0"/>
                </a:rPr>
                <a:t>2025</a:t>
              </a:r>
              <a:endParaRPr lang="ru-RU" sz="1200" dirty="0">
                <a:latin typeface="Arial Narrow" panose="020B0606020202030204" pitchFamily="34" charset="0"/>
              </a:endParaRPr>
            </a:p>
          </p:txBody>
        </p:sp>
        <p:sp>
          <p:nvSpPr>
            <p:cNvPr id="16" name="Прямоугольник с двумя вырезанными противолежащими углами 15"/>
            <p:cNvSpPr/>
            <p:nvPr/>
          </p:nvSpPr>
          <p:spPr>
            <a:xfrm>
              <a:off x="3264806" y="1713347"/>
              <a:ext cx="1755878" cy="486542"/>
            </a:xfrm>
            <a:prstGeom prst="snip2DiagRect">
              <a:avLst/>
            </a:prstGeom>
            <a:solidFill>
              <a:schemeClr val="accent5"/>
            </a:solidFill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ru-RU" sz="1200" dirty="0">
                  <a:latin typeface="Arial Narrow" panose="020B0606020202030204" pitchFamily="34" charset="0"/>
                </a:rPr>
                <a:t>Прогноз </a:t>
              </a:r>
              <a:r>
                <a:rPr lang="ru-RU" sz="1200" dirty="0" smtClean="0">
                  <a:latin typeface="Arial Narrow" panose="020B0606020202030204" pitchFamily="34" charset="0"/>
                </a:rPr>
                <a:t>2026</a:t>
              </a:r>
              <a:endParaRPr lang="ru-RU" sz="1200" dirty="0">
                <a:latin typeface="Arial Narrow" panose="020B0606020202030204" pitchFamily="34" charset="0"/>
              </a:endParaRPr>
            </a:p>
          </p:txBody>
        </p:sp>
        <p:sp>
          <p:nvSpPr>
            <p:cNvPr id="17" name="Прямоугольник с двумя вырезанными противолежащими углами 16"/>
            <p:cNvSpPr/>
            <p:nvPr/>
          </p:nvSpPr>
          <p:spPr>
            <a:xfrm>
              <a:off x="5020685" y="1713347"/>
              <a:ext cx="1902201" cy="486543"/>
            </a:xfrm>
            <a:prstGeom prst="snip2DiagRect">
              <a:avLst/>
            </a:prstGeom>
            <a:solidFill>
              <a:schemeClr val="accent5"/>
            </a:solidFill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ru-RU" sz="1200" dirty="0">
                  <a:latin typeface="Arial Narrow" panose="020B0606020202030204" pitchFamily="34" charset="0"/>
                </a:rPr>
                <a:t>Прогноз </a:t>
              </a:r>
              <a:r>
                <a:rPr lang="ru-RU" sz="1200" dirty="0" smtClean="0">
                  <a:latin typeface="Arial Narrow" panose="020B0606020202030204" pitchFamily="34" charset="0"/>
                </a:rPr>
                <a:t>2027</a:t>
              </a:r>
              <a:endParaRPr lang="ru-RU" sz="1200" dirty="0">
                <a:latin typeface="Arial Narrow" panose="020B0606020202030204" pitchFamily="34" charset="0"/>
              </a:endParaRPr>
            </a:p>
          </p:txBody>
        </p:sp>
        <p:sp>
          <p:nvSpPr>
            <p:cNvPr id="18" name="Прямоугольник с двумя вырезанными противолежащими углами 17"/>
            <p:cNvSpPr/>
            <p:nvPr/>
          </p:nvSpPr>
          <p:spPr>
            <a:xfrm>
              <a:off x="6922886" y="1713347"/>
              <a:ext cx="1609555" cy="486543"/>
            </a:xfrm>
            <a:prstGeom prst="snip2DiagRect">
              <a:avLst/>
            </a:prstGeom>
            <a:solidFill>
              <a:schemeClr val="accent5"/>
            </a:solidFill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ru-RU" sz="1200" dirty="0">
                  <a:latin typeface="Arial Narrow" panose="020B0606020202030204" pitchFamily="34" charset="0"/>
                </a:rPr>
                <a:t>Прогноз </a:t>
              </a:r>
            </a:p>
            <a:p>
              <a:r>
                <a:rPr lang="ru-RU" sz="1200" dirty="0" smtClean="0">
                  <a:latin typeface="Arial Narrow" panose="020B0606020202030204" pitchFamily="34" charset="0"/>
                </a:rPr>
                <a:t>2028</a:t>
              </a:r>
              <a:endParaRPr lang="ru-RU" sz="1200" dirty="0">
                <a:latin typeface="Arial Narrow" panose="020B0606020202030204" pitchFamily="34" charset="0"/>
              </a:endParaRPr>
            </a:p>
          </p:txBody>
        </p:sp>
      </p:grpSp>
      <p:graphicFrame>
        <p:nvGraphicFramePr>
          <p:cNvPr id="13" name="Диаграмма 12"/>
          <p:cNvGraphicFramePr/>
          <p:nvPr/>
        </p:nvGraphicFramePr>
        <p:xfrm>
          <a:off x="285720" y="2428868"/>
          <a:ext cx="3714776" cy="3643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20" name="Таблица 19"/>
          <p:cNvGraphicFramePr>
            <a:graphicFrameLocks noGrp="1"/>
          </p:cNvGraphicFramePr>
          <p:nvPr/>
        </p:nvGraphicFramePr>
        <p:xfrm>
          <a:off x="4071934" y="2357430"/>
          <a:ext cx="4862506" cy="906784"/>
        </p:xfrm>
        <a:graphic>
          <a:graphicData uri="http://schemas.openxmlformats.org/drawingml/2006/table">
            <a:tbl>
              <a:tblPr/>
              <a:tblGrid>
                <a:gridCol w="1428760"/>
                <a:gridCol w="857256"/>
                <a:gridCol w="857256"/>
                <a:gridCol w="928694"/>
                <a:gridCol w="790540"/>
              </a:tblGrid>
              <a:tr h="285752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Доходы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109 530,00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80 495,30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74 700,00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76 700,00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CD5B4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Расходы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107 362,70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81 495,30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72 700,00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73 100,00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7E4BC"/>
                    </a:solidFill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Дефицит (-) </a:t>
                      </a:r>
                      <a:r>
                        <a:rPr lang="ru-RU" sz="1100" b="0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Профицит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(+)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2 167,30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-1 000,00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2 000,00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3 600,00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CD5B4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500034" y="500042"/>
            <a:ext cx="8286808" cy="714380"/>
          </a:xfrm>
          <a:prstGeom prst="roundRect">
            <a:avLst>
              <a:gd name="adj" fmla="val 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 smtClean="0">
                <a:latin typeface="Times New Roman" pitchFamily="18" charset="0"/>
                <a:ea typeface="+mn-ea"/>
                <a:cs typeface="Times New Roman" pitchFamily="18" charset="0"/>
              </a:rPr>
              <a:t>Приладожское</a:t>
            </a:r>
            <a:r>
              <a:rPr lang="ru-RU" dirty="0" smtClean="0">
                <a:latin typeface="Times New Roman" pitchFamily="18" charset="0"/>
                <a:ea typeface="+mn-ea"/>
                <a:cs typeface="Times New Roman" pitchFamily="18" charset="0"/>
              </a:rPr>
              <a:t> городское поселение Кировского муниципального района Ленинградской области</a:t>
            </a:r>
            <a:endParaRPr lang="ru-RU" dirty="0"/>
          </a:p>
        </p:txBody>
      </p:sp>
      <p:graphicFrame>
        <p:nvGraphicFramePr>
          <p:cNvPr id="5" name="Схема 4"/>
          <p:cNvGraphicFramePr/>
          <p:nvPr/>
        </p:nvGraphicFramePr>
        <p:xfrm>
          <a:off x="500034" y="1500174"/>
          <a:ext cx="8358246" cy="39925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00166" y="428604"/>
            <a:ext cx="5857916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Динамика поступления налоговых и неналоговых доходов  2025-2028 годов</a:t>
            </a:r>
            <a:endParaRPr lang="ru-RU" dirty="0"/>
          </a:p>
        </p:txBody>
      </p:sp>
      <p:graphicFrame>
        <p:nvGraphicFramePr>
          <p:cNvPr id="4" name="Диаграмма 3"/>
          <p:cNvGraphicFramePr/>
          <p:nvPr/>
        </p:nvGraphicFramePr>
        <p:xfrm>
          <a:off x="285720" y="1285860"/>
          <a:ext cx="8572560" cy="51435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00166" y="428604"/>
            <a:ext cx="5857916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Динамика поступления безвозмездных поступлений  2025-2028 годов</a:t>
            </a:r>
            <a:endParaRPr lang="ru-RU" dirty="0"/>
          </a:p>
        </p:txBody>
      </p:sp>
      <p:graphicFrame>
        <p:nvGraphicFramePr>
          <p:cNvPr id="5" name="Диаграмма 4"/>
          <p:cNvGraphicFramePr/>
          <p:nvPr/>
        </p:nvGraphicFramePr>
        <p:xfrm>
          <a:off x="357158" y="1285860"/>
          <a:ext cx="8572559" cy="52149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57158" y="285728"/>
            <a:ext cx="8643998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Прогнозируемые поступления налоговых, неналоговых доходов и безвозмездных поступлений в бюджет </a:t>
            </a:r>
            <a:r>
              <a:rPr lang="ru-RU" sz="1200" dirty="0" err="1" smtClean="0"/>
              <a:t>Приладожского</a:t>
            </a:r>
            <a:r>
              <a:rPr lang="ru-RU" sz="1200" dirty="0" smtClean="0"/>
              <a:t> городского поселения Кировского муниципального района Ленинградской области </a:t>
            </a:r>
            <a:endParaRPr lang="ru-RU" sz="1200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357157" y="857231"/>
          <a:ext cx="8643999" cy="5857920"/>
        </p:xfrm>
        <a:graphic>
          <a:graphicData uri="http://schemas.openxmlformats.org/drawingml/2006/table">
            <a:tbl>
              <a:tblPr/>
              <a:tblGrid>
                <a:gridCol w="3024314"/>
                <a:gridCol w="783629"/>
                <a:gridCol w="783629"/>
                <a:gridCol w="1273999"/>
                <a:gridCol w="926143"/>
                <a:gridCol w="848964"/>
                <a:gridCol w="1003321"/>
              </a:tblGrid>
              <a:tr h="216463">
                <a:tc rowSpan="2" gridSpan="3">
                  <a:txBody>
                    <a:bodyPr/>
                    <a:lstStyle/>
                    <a:p>
                      <a:pPr algn="ctr" fontAlgn="ctr"/>
                      <a:r>
                        <a:rPr lang="ru-RU" sz="6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ИСТОЧНИКИ ДОХОДОВ</a:t>
                      </a:r>
                    </a:p>
                  </a:txBody>
                  <a:tcPr marL="3621" marR="3621" marT="36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оценка 2025 года</a:t>
                      </a:r>
                    </a:p>
                  </a:txBody>
                  <a:tcPr marL="3621" marR="3621" marT="36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Прогноз поступлений</a:t>
                      </a:r>
                    </a:p>
                  </a:txBody>
                  <a:tcPr marL="3621" marR="3621" marT="36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16463"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2026 год</a:t>
                      </a:r>
                    </a:p>
                  </a:txBody>
                  <a:tcPr marL="3621" marR="3621" marT="36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2027 год</a:t>
                      </a:r>
                    </a:p>
                  </a:txBody>
                  <a:tcPr marL="3621" marR="3621" marT="36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2028 год</a:t>
                      </a:r>
                    </a:p>
                  </a:txBody>
                  <a:tcPr marL="3621" marR="3621" marT="36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</a:tr>
              <a:tr h="216463">
                <a:tc gridSpan="3">
                  <a:txBody>
                    <a:bodyPr/>
                    <a:lstStyle/>
                    <a:p>
                      <a:pPr algn="l" fontAlgn="b"/>
                      <a:r>
                        <a:rPr lang="ru-RU" sz="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Всего доходов</a:t>
                      </a:r>
                    </a:p>
                  </a:txBody>
                  <a:tcPr marL="3621" marR="3621" marT="362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128 233,4</a:t>
                      </a:r>
                    </a:p>
                  </a:txBody>
                  <a:tcPr marL="3621" marR="3621" marT="36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95 854,1</a:t>
                      </a:r>
                      <a:endParaRPr lang="ru-RU" sz="6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21" marR="3621" marT="36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74 700,0</a:t>
                      </a:r>
                    </a:p>
                  </a:txBody>
                  <a:tcPr marL="3621" marR="3621" marT="36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76 700,0</a:t>
                      </a:r>
                    </a:p>
                  </a:txBody>
                  <a:tcPr marL="3621" marR="3621" marT="362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</a:tr>
              <a:tr h="216463">
                <a:tc gridSpan="3">
                  <a:txBody>
                    <a:bodyPr/>
                    <a:lstStyle/>
                    <a:p>
                      <a:pPr algn="l" fontAlgn="b"/>
                      <a:r>
                        <a:rPr lang="ru-RU" sz="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Налоговые и неналоговые доходы</a:t>
                      </a:r>
                    </a:p>
                  </a:txBody>
                  <a:tcPr marL="3621" marR="3621" marT="362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50 173,8</a:t>
                      </a:r>
                    </a:p>
                  </a:txBody>
                  <a:tcPr marL="3621" marR="3621" marT="362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56 572,4</a:t>
                      </a:r>
                    </a:p>
                  </a:txBody>
                  <a:tcPr marL="3621" marR="3621" marT="362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52 180,1</a:t>
                      </a:r>
                    </a:p>
                  </a:txBody>
                  <a:tcPr marL="3621" marR="3621" marT="362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55 323,0</a:t>
                      </a:r>
                    </a:p>
                  </a:txBody>
                  <a:tcPr marL="3621" marR="3621" marT="362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463">
                <a:tc gridSpan="3">
                  <a:txBody>
                    <a:bodyPr/>
                    <a:lstStyle/>
                    <a:p>
                      <a:pPr algn="l" fontAlgn="b"/>
                      <a:r>
                        <a:rPr lang="ru-RU" sz="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Налоговые доходы</a:t>
                      </a:r>
                    </a:p>
                  </a:txBody>
                  <a:tcPr marL="3621" marR="3621" marT="362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35 419,8</a:t>
                      </a:r>
                    </a:p>
                  </a:txBody>
                  <a:tcPr marL="3621" marR="3621" marT="362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38 830,3</a:t>
                      </a:r>
                    </a:p>
                  </a:txBody>
                  <a:tcPr marL="3621" marR="3621" marT="362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41 860,9</a:t>
                      </a:r>
                    </a:p>
                  </a:txBody>
                  <a:tcPr marL="3621" marR="3621" marT="362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44 130,9</a:t>
                      </a:r>
                    </a:p>
                  </a:txBody>
                  <a:tcPr marL="3621" marR="3621" marT="362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</a:tr>
              <a:tr h="216463">
                <a:tc gridSpan="3"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Налог на доходы физических лиц</a:t>
                      </a:r>
                    </a:p>
                  </a:txBody>
                  <a:tcPr marL="3621" marR="3621" marT="362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26 060,0</a:t>
                      </a:r>
                    </a:p>
                  </a:txBody>
                  <a:tcPr marL="3621" marR="3621" marT="362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28 918,2</a:t>
                      </a:r>
                    </a:p>
                  </a:txBody>
                  <a:tcPr marL="3621" marR="3621" marT="362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31 300,0</a:t>
                      </a:r>
                    </a:p>
                  </a:txBody>
                  <a:tcPr marL="3621" marR="3621" marT="362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33 100,0</a:t>
                      </a:r>
                    </a:p>
                  </a:txBody>
                  <a:tcPr marL="3621" marR="3621" marT="362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9757">
                <a:tc gridSpan="3"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Акцизы по подакцизным товарам (продукции), производимым на территории РФ</a:t>
                      </a:r>
                    </a:p>
                  </a:txBody>
                  <a:tcPr marL="3621" marR="3621" marT="362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538,9</a:t>
                      </a:r>
                    </a:p>
                  </a:txBody>
                  <a:tcPr marL="3621" marR="3621" marT="362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609,1</a:t>
                      </a:r>
                    </a:p>
                  </a:txBody>
                  <a:tcPr marL="3621" marR="3621" marT="362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805,9</a:t>
                      </a:r>
                    </a:p>
                  </a:txBody>
                  <a:tcPr marL="3621" marR="3621" marT="362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805,9</a:t>
                      </a:r>
                    </a:p>
                  </a:txBody>
                  <a:tcPr marL="3621" marR="3621" marT="362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9815">
                <a:tc gridSpan="3"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Налоги на совокупный доход</a:t>
                      </a:r>
                    </a:p>
                  </a:txBody>
                  <a:tcPr marL="3621" marR="3621" marT="362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20,9</a:t>
                      </a:r>
                    </a:p>
                  </a:txBody>
                  <a:tcPr marL="3621" marR="3621" marT="362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23,0</a:t>
                      </a:r>
                    </a:p>
                  </a:txBody>
                  <a:tcPr marL="3621" marR="3621" marT="362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25,0</a:t>
                      </a:r>
                    </a:p>
                  </a:txBody>
                  <a:tcPr marL="3621" marR="3621" marT="362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25,0</a:t>
                      </a:r>
                    </a:p>
                  </a:txBody>
                  <a:tcPr marL="3621" marR="3621" marT="362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463">
                <a:tc gridSpan="3"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Налоги на имущество</a:t>
                      </a:r>
                    </a:p>
                  </a:txBody>
                  <a:tcPr marL="3621" marR="3621" marT="362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8 800,0</a:t>
                      </a:r>
                    </a:p>
                  </a:txBody>
                  <a:tcPr marL="3621" marR="3621" marT="362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9 280,0</a:t>
                      </a:r>
                    </a:p>
                  </a:txBody>
                  <a:tcPr marL="3621" marR="3621" marT="362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9 730,0</a:t>
                      </a:r>
                    </a:p>
                  </a:txBody>
                  <a:tcPr marL="3621" marR="3621" marT="362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10 200,0</a:t>
                      </a:r>
                    </a:p>
                  </a:txBody>
                  <a:tcPr marL="3621" marR="3621" marT="362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9815">
                <a:tc gridSpan="3"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Государственная пошлина</a:t>
                      </a:r>
                    </a:p>
                  </a:txBody>
                  <a:tcPr marL="3621" marR="3621" marT="362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0,0</a:t>
                      </a:r>
                    </a:p>
                  </a:txBody>
                  <a:tcPr marL="3621" marR="3621" marT="362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0,0</a:t>
                      </a:r>
                    </a:p>
                  </a:txBody>
                  <a:tcPr marL="3621" marR="3621" marT="362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</a:t>
                      </a:r>
                    </a:p>
                  </a:txBody>
                  <a:tcPr marL="3621" marR="3621" marT="362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0,0</a:t>
                      </a:r>
                    </a:p>
                  </a:txBody>
                  <a:tcPr marL="3621" marR="3621" marT="362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463">
                <a:tc gridSpan="3">
                  <a:txBody>
                    <a:bodyPr/>
                    <a:lstStyle/>
                    <a:p>
                      <a:pPr algn="l" fontAlgn="b"/>
                      <a:r>
                        <a:rPr lang="ru-RU" sz="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Неналоговые доходы</a:t>
                      </a:r>
                    </a:p>
                  </a:txBody>
                  <a:tcPr marL="3621" marR="3621" marT="362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14 754,0</a:t>
                      </a:r>
                    </a:p>
                  </a:txBody>
                  <a:tcPr marL="3621" marR="3621" marT="362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17 742,1</a:t>
                      </a:r>
                    </a:p>
                  </a:txBody>
                  <a:tcPr marL="3621" marR="3621" marT="362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10 319,2</a:t>
                      </a:r>
                    </a:p>
                  </a:txBody>
                  <a:tcPr marL="3621" marR="3621" marT="362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11 192,1</a:t>
                      </a:r>
                    </a:p>
                  </a:txBody>
                  <a:tcPr marL="3621" marR="3621" marT="362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</a:tr>
              <a:tr h="429757">
                <a:tc gridSpan="3"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Доходы от использования имущества, находящегося в государственной и муниципальной собственности</a:t>
                      </a:r>
                    </a:p>
                  </a:txBody>
                  <a:tcPr marL="3621" marR="3621" marT="362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6 384,9</a:t>
                      </a:r>
                    </a:p>
                  </a:txBody>
                  <a:tcPr marL="3621" marR="3621" marT="362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5 783,1</a:t>
                      </a:r>
                    </a:p>
                  </a:txBody>
                  <a:tcPr marL="3621" marR="3621" marT="362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5 967,1</a:t>
                      </a:r>
                    </a:p>
                  </a:txBody>
                  <a:tcPr marL="3621" marR="3621" marT="362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5 991,2</a:t>
                      </a:r>
                    </a:p>
                  </a:txBody>
                  <a:tcPr marL="3621" marR="3621" marT="362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3111">
                <a:tc gridSpan="3"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Доходы от оказания платных услуг и компенсации затрат государства</a:t>
                      </a:r>
                    </a:p>
                  </a:txBody>
                  <a:tcPr marL="3621" marR="3621" marT="362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874,9</a:t>
                      </a:r>
                    </a:p>
                  </a:txBody>
                  <a:tcPr marL="3621" marR="3621" marT="362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995,0</a:t>
                      </a:r>
                    </a:p>
                  </a:txBody>
                  <a:tcPr marL="3621" marR="3621" marT="362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1 030,0</a:t>
                      </a:r>
                    </a:p>
                  </a:txBody>
                  <a:tcPr marL="3621" marR="3621" marT="362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1 050,0</a:t>
                      </a:r>
                    </a:p>
                  </a:txBody>
                  <a:tcPr marL="3621" marR="3621" marT="362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3111">
                <a:tc gridSpan="3"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Доходы от продажи материальных и нематериальных активов</a:t>
                      </a:r>
                    </a:p>
                  </a:txBody>
                  <a:tcPr marL="3621" marR="3621" marT="362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7 098,2</a:t>
                      </a:r>
                    </a:p>
                  </a:txBody>
                  <a:tcPr marL="3621" marR="3621" marT="362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10 500,0</a:t>
                      </a:r>
                    </a:p>
                  </a:txBody>
                  <a:tcPr marL="3621" marR="3621" marT="362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2 858,1</a:t>
                      </a:r>
                    </a:p>
                  </a:txBody>
                  <a:tcPr marL="3621" marR="3621" marT="362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3 686,9</a:t>
                      </a:r>
                    </a:p>
                  </a:txBody>
                  <a:tcPr marL="3621" marR="3621" marT="362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463">
                <a:tc gridSpan="3"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Штрафы, санкции, возмещение ущерба</a:t>
                      </a:r>
                    </a:p>
                  </a:txBody>
                  <a:tcPr marL="3621" marR="3621" marT="362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</a:t>
                      </a:r>
                    </a:p>
                  </a:txBody>
                  <a:tcPr marL="3621" marR="3621" marT="362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0,0</a:t>
                      </a:r>
                    </a:p>
                  </a:txBody>
                  <a:tcPr marL="3621" marR="3621" marT="362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</a:t>
                      </a:r>
                    </a:p>
                  </a:txBody>
                  <a:tcPr marL="3621" marR="3621" marT="362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0,0</a:t>
                      </a:r>
                    </a:p>
                  </a:txBody>
                  <a:tcPr marL="3621" marR="3621" marT="362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9815">
                <a:tc gridSpan="3"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Прочие неналоговые доходы</a:t>
                      </a:r>
                    </a:p>
                  </a:txBody>
                  <a:tcPr marL="3621" marR="3621" marT="362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396,0</a:t>
                      </a:r>
                    </a:p>
                  </a:txBody>
                  <a:tcPr marL="3621" marR="3621" marT="362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464,0</a:t>
                      </a:r>
                    </a:p>
                  </a:txBody>
                  <a:tcPr marL="3621" marR="3621" marT="362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464,0</a:t>
                      </a:r>
                    </a:p>
                  </a:txBody>
                  <a:tcPr marL="3621" marR="3621" marT="362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464,0</a:t>
                      </a:r>
                    </a:p>
                  </a:txBody>
                  <a:tcPr marL="3621" marR="3621" marT="362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463">
                <a:tc gridSpan="3">
                  <a:txBody>
                    <a:bodyPr/>
                    <a:lstStyle/>
                    <a:p>
                      <a:pPr algn="l" fontAlgn="b"/>
                      <a:r>
                        <a:rPr lang="ru-RU" sz="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Безвозмездные поступления </a:t>
                      </a:r>
                    </a:p>
                  </a:txBody>
                  <a:tcPr marL="3621" marR="3621" marT="362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78 059,6</a:t>
                      </a:r>
                    </a:p>
                  </a:txBody>
                  <a:tcPr marL="3621" marR="3621" marT="362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39 281,7</a:t>
                      </a:r>
                      <a:endParaRPr lang="ru-RU" sz="6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21" marR="3621" marT="362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22 519,9</a:t>
                      </a:r>
                    </a:p>
                  </a:txBody>
                  <a:tcPr marL="3621" marR="3621" marT="362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21 377,0</a:t>
                      </a:r>
                    </a:p>
                  </a:txBody>
                  <a:tcPr marL="3621" marR="3621" marT="362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</a:tr>
              <a:tr h="216463">
                <a:tc gridSpan="3"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Дотации</a:t>
                      </a:r>
                    </a:p>
                  </a:txBody>
                  <a:tcPr marL="3621" marR="3621" marT="362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14 561,7</a:t>
                      </a:r>
                    </a:p>
                  </a:txBody>
                  <a:tcPr marL="3621" marR="3621" marT="362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13 830,7</a:t>
                      </a:r>
                    </a:p>
                  </a:txBody>
                  <a:tcPr marL="3621" marR="3621" marT="362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12 432,9</a:t>
                      </a:r>
                    </a:p>
                  </a:txBody>
                  <a:tcPr marL="3621" marR="3621" marT="362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11 775,4</a:t>
                      </a:r>
                    </a:p>
                  </a:txBody>
                  <a:tcPr marL="3621" marR="3621" marT="362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463">
                <a:tc gridSpan="3"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Субсидии </a:t>
                      </a:r>
                    </a:p>
                  </a:txBody>
                  <a:tcPr marL="3621" marR="3621" marT="362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54 479,3</a:t>
                      </a:r>
                    </a:p>
                  </a:txBody>
                  <a:tcPr marL="3621" marR="3621" marT="362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25 004,0</a:t>
                      </a:r>
                      <a:endParaRPr lang="ru-RU" sz="6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3621" marR="3621" marT="362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9 624,7</a:t>
                      </a:r>
                    </a:p>
                  </a:txBody>
                  <a:tcPr marL="3621" marR="3621" marT="362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9 598,1</a:t>
                      </a:r>
                    </a:p>
                  </a:txBody>
                  <a:tcPr marL="3621" marR="3621" marT="362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29572">
                <a:tc gridSpan="3"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Субвенции </a:t>
                      </a:r>
                    </a:p>
                  </a:txBody>
                  <a:tcPr marL="3621" marR="3621" marT="362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410,4</a:t>
                      </a:r>
                    </a:p>
                  </a:txBody>
                  <a:tcPr marL="3621" marR="3621" marT="362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447,0</a:t>
                      </a:r>
                    </a:p>
                  </a:txBody>
                  <a:tcPr marL="3621" marR="3621" marT="362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462,3</a:t>
                      </a:r>
                    </a:p>
                  </a:txBody>
                  <a:tcPr marL="3621" marR="3621" marT="362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3,5</a:t>
                      </a:r>
                    </a:p>
                  </a:txBody>
                  <a:tcPr marL="3621" marR="3621" marT="362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23111"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Иные межбюджетные трансферты</a:t>
                      </a:r>
                    </a:p>
                  </a:txBody>
                  <a:tcPr marL="3621" marR="3621" marT="362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latin typeface="Arial Cyr"/>
                        </a:rPr>
                        <a:t> </a:t>
                      </a:r>
                    </a:p>
                  </a:txBody>
                  <a:tcPr marL="3621" marR="3621" marT="3621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latin typeface="Arial Cyr"/>
                        </a:rPr>
                        <a:t> </a:t>
                      </a:r>
                    </a:p>
                  </a:txBody>
                  <a:tcPr marL="3621" marR="3621" marT="3621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8 108,2</a:t>
                      </a:r>
                    </a:p>
                  </a:txBody>
                  <a:tcPr marL="3621" marR="3621" marT="362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</a:t>
                      </a:r>
                    </a:p>
                  </a:txBody>
                  <a:tcPr marL="3621" marR="3621" marT="362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0,0</a:t>
                      </a:r>
                    </a:p>
                  </a:txBody>
                  <a:tcPr marL="3621" marR="3621" marT="362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</a:t>
                      </a:r>
                    </a:p>
                  </a:txBody>
                  <a:tcPr marL="3621" marR="3621" marT="362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16463"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Предоставление организациями грантов</a:t>
                      </a:r>
                    </a:p>
                  </a:txBody>
                  <a:tcPr marL="3621" marR="3621" marT="362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latin typeface="Arial Cyr"/>
                        </a:rPr>
                        <a:t> </a:t>
                      </a:r>
                    </a:p>
                  </a:txBody>
                  <a:tcPr marL="3621" marR="3621" marT="3621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0,0</a:t>
                      </a:r>
                    </a:p>
                  </a:txBody>
                  <a:tcPr marL="3621" marR="3621" marT="362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</a:t>
                      </a:r>
                    </a:p>
                  </a:txBody>
                  <a:tcPr marL="3621" marR="3621" marT="362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0,0</a:t>
                      </a:r>
                    </a:p>
                  </a:txBody>
                  <a:tcPr marL="3621" marR="3621" marT="362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</a:t>
                      </a:r>
                    </a:p>
                  </a:txBody>
                  <a:tcPr marL="3621" marR="3621" marT="362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23111">
                <a:tc gridSpan="3"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Прочие безвозмездные поступления в бюджеты городских поселений</a:t>
                      </a:r>
                    </a:p>
                  </a:txBody>
                  <a:tcPr marL="3621" marR="3621" marT="362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500,0</a:t>
                      </a:r>
                    </a:p>
                  </a:txBody>
                  <a:tcPr marL="3621" marR="3621" marT="362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</a:t>
                      </a:r>
                    </a:p>
                  </a:txBody>
                  <a:tcPr marL="3621" marR="3621" marT="362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</a:t>
                      </a:r>
                    </a:p>
                  </a:txBody>
                  <a:tcPr marL="3621" marR="3621" marT="362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</a:t>
                      </a:r>
                    </a:p>
                  </a:txBody>
                  <a:tcPr marL="3621" marR="3621" marT="362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16463"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Доходы бюджета от возврата остатков МБТ</a:t>
                      </a:r>
                    </a:p>
                  </a:txBody>
                  <a:tcPr marL="3621" marR="3621" marT="362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latin typeface="Arial Cyr"/>
                        </a:rPr>
                        <a:t> </a:t>
                      </a:r>
                    </a:p>
                  </a:txBody>
                  <a:tcPr marL="3621" marR="3621" marT="3621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0,0</a:t>
                      </a:r>
                    </a:p>
                  </a:txBody>
                  <a:tcPr marL="3621" marR="3621" marT="362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0,0</a:t>
                      </a:r>
                    </a:p>
                  </a:txBody>
                  <a:tcPr marL="3621" marR="3621" marT="362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</a:t>
                      </a:r>
                    </a:p>
                  </a:txBody>
                  <a:tcPr marL="3621" marR="3621" marT="362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</a:t>
                      </a:r>
                    </a:p>
                  </a:txBody>
                  <a:tcPr marL="3621" marR="3621" marT="362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16463"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Возврат остатков субсидий прошлых лет</a:t>
                      </a:r>
                    </a:p>
                  </a:txBody>
                  <a:tcPr marL="3621" marR="3621" marT="362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latin typeface="Arial Cyr"/>
                        </a:rPr>
                        <a:t> </a:t>
                      </a:r>
                    </a:p>
                  </a:txBody>
                  <a:tcPr marL="3621" marR="3621" marT="3621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0,0</a:t>
                      </a:r>
                    </a:p>
                  </a:txBody>
                  <a:tcPr marL="3621" marR="3621" marT="362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0,0</a:t>
                      </a:r>
                    </a:p>
                  </a:txBody>
                  <a:tcPr marL="3621" marR="3621" marT="362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</a:t>
                      </a:r>
                    </a:p>
                  </a:txBody>
                  <a:tcPr marL="3621" marR="3621" marT="362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6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</a:t>
                      </a:r>
                    </a:p>
                  </a:txBody>
                  <a:tcPr marL="3621" marR="3621" marT="362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57224" y="214290"/>
            <a:ext cx="7786742" cy="8572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Структура и динамика расходов бюджета </a:t>
            </a:r>
            <a:r>
              <a:rPr lang="ru-RU" dirty="0" err="1" smtClean="0"/>
              <a:t>Приладожского</a:t>
            </a:r>
            <a:r>
              <a:rPr lang="ru-RU" dirty="0" smtClean="0"/>
              <a:t> городского поселения Кировского муниципального района Ленинградской области по разделам классификации расходов </a:t>
            </a:r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42841" y="1214421"/>
          <a:ext cx="8786876" cy="5500726"/>
        </p:xfrm>
        <a:graphic>
          <a:graphicData uri="http://schemas.openxmlformats.org/drawingml/2006/table">
            <a:tbl>
              <a:tblPr/>
              <a:tblGrid>
                <a:gridCol w="2545252"/>
                <a:gridCol w="1560406"/>
                <a:gridCol w="1560406"/>
                <a:gridCol w="1560406"/>
                <a:gridCol w="1560406"/>
              </a:tblGrid>
              <a:tr h="56708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Наименование раздела и подраздела</a:t>
                      </a:r>
                    </a:p>
                  </a:txBody>
                  <a:tcPr marL="6655" marR="6655" marT="6655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Ожидаемое исполнение 2025 год (тысяч рублей)</a:t>
                      </a:r>
                    </a:p>
                  </a:txBody>
                  <a:tcPr marL="6655" marR="6655" marT="6655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Проект на 2026 год сумма (тысяч рублей)</a:t>
                      </a:r>
                    </a:p>
                  </a:txBody>
                  <a:tcPr marL="6655" marR="6655" marT="6655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Проект на 2027 год сумма (тысяч рублей)</a:t>
                      </a:r>
                    </a:p>
                  </a:txBody>
                  <a:tcPr marL="6655" marR="6655" marT="6655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Проект на 2028 год сумма (тысяч рублей)</a:t>
                      </a:r>
                    </a:p>
                  </a:txBody>
                  <a:tcPr marL="6655" marR="6655" marT="6655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C090"/>
                    </a:solidFill>
                  </a:tcPr>
                </a:tc>
              </a:tr>
              <a:tr h="396959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Общегосударственные вопросы</a:t>
                      </a:r>
                    </a:p>
                  </a:txBody>
                  <a:tcPr marL="6655" marR="6655" marT="6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2D69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25 597,9</a:t>
                      </a:r>
                    </a:p>
                  </a:txBody>
                  <a:tcPr marL="6655" marR="6655" marT="6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2D69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28 692,6</a:t>
                      </a:r>
                    </a:p>
                  </a:txBody>
                  <a:tcPr marL="6655" marR="6655" marT="6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2D69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27 971,7</a:t>
                      </a:r>
                    </a:p>
                  </a:txBody>
                  <a:tcPr marL="6655" marR="6655" marT="6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2D69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29 139,4</a:t>
                      </a:r>
                    </a:p>
                  </a:txBody>
                  <a:tcPr marL="6655" marR="6655" marT="6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C2D69A"/>
                    </a:solidFill>
                  </a:tcPr>
                </a:tc>
              </a:tr>
              <a:tr h="86953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Функционирование высшего должностного лица субъекта Российской Федерации и муниципального образования</a:t>
                      </a:r>
                    </a:p>
                  </a:txBody>
                  <a:tcPr marL="6655" marR="6655" marT="6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2 351,2</a:t>
                      </a:r>
                    </a:p>
                  </a:txBody>
                  <a:tcPr marL="6655" marR="6655" marT="6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2 753,5</a:t>
                      </a:r>
                    </a:p>
                  </a:txBody>
                  <a:tcPr marL="6655" marR="6655" marT="6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2 887,3</a:t>
                      </a:r>
                    </a:p>
                  </a:txBody>
                  <a:tcPr marL="6655" marR="6655" marT="6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3 028,3</a:t>
                      </a:r>
                    </a:p>
                  </a:txBody>
                  <a:tcPr marL="6655" marR="6655" marT="6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5307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Функционирование законодательных (представительных) органов государственной власти и представительных органов муниципальных образований</a:t>
                      </a:r>
                    </a:p>
                  </a:txBody>
                  <a:tcPr marL="6655" marR="6655" marT="6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1 168,7</a:t>
                      </a:r>
                    </a:p>
                  </a:txBody>
                  <a:tcPr marL="6655" marR="6655" marT="6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1 532,3</a:t>
                      </a:r>
                    </a:p>
                  </a:txBody>
                  <a:tcPr marL="6655" marR="6655" marT="6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1 430,4</a:t>
                      </a:r>
                    </a:p>
                  </a:txBody>
                  <a:tcPr marL="6655" marR="6655" marT="6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1 491,1</a:t>
                      </a:r>
                    </a:p>
                  </a:txBody>
                  <a:tcPr marL="6655" marR="6655" marT="6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6953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Функционирование Правительства Российской Федерации, высших органов субъектов Российской Федерации, местных администраций</a:t>
                      </a:r>
                    </a:p>
                  </a:txBody>
                  <a:tcPr marL="6655" marR="6655" marT="6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20 571,2</a:t>
                      </a:r>
                    </a:p>
                  </a:txBody>
                  <a:tcPr marL="6655" marR="6655" marT="6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22 036,1</a:t>
                      </a:r>
                    </a:p>
                  </a:txBody>
                  <a:tcPr marL="6655" marR="6655" marT="6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22 666,4</a:t>
                      </a:r>
                    </a:p>
                  </a:txBody>
                  <a:tcPr marL="6655" marR="6655" marT="6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23 622,1</a:t>
                      </a:r>
                    </a:p>
                  </a:txBody>
                  <a:tcPr marL="6655" marR="6655" marT="6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6953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Обеспечение деятельности финансовых, налоговых и таможенных органов и органов финансового (финансово-бюджетного) надзора</a:t>
                      </a:r>
                    </a:p>
                  </a:txBody>
                  <a:tcPr marL="6655" marR="6655" marT="6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426,2</a:t>
                      </a:r>
                    </a:p>
                  </a:txBody>
                  <a:tcPr marL="6655" marR="6655" marT="6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469,8</a:t>
                      </a:r>
                    </a:p>
                  </a:txBody>
                  <a:tcPr marL="6655" marR="6655" marT="6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</a:t>
                      </a:r>
                    </a:p>
                  </a:txBody>
                  <a:tcPr marL="6655" marR="6655" marT="6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0,0</a:t>
                      </a:r>
                    </a:p>
                  </a:txBody>
                  <a:tcPr marL="6655" marR="6655" marT="6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805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Резервные фонды</a:t>
                      </a:r>
                    </a:p>
                  </a:txBody>
                  <a:tcPr marL="6655" marR="6655" marT="6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0,0</a:t>
                      </a:r>
                    </a:p>
                  </a:txBody>
                  <a:tcPr marL="6655" marR="6655" marT="6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500,0</a:t>
                      </a:r>
                    </a:p>
                  </a:txBody>
                  <a:tcPr marL="6655" marR="6655" marT="6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450,0</a:t>
                      </a:r>
                    </a:p>
                  </a:txBody>
                  <a:tcPr marL="6655" marR="6655" marT="6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450,0</a:t>
                      </a:r>
                    </a:p>
                  </a:txBody>
                  <a:tcPr marL="6655" marR="6655" marT="6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6959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Другие общегосударственные вопросы</a:t>
                      </a:r>
                    </a:p>
                  </a:txBody>
                  <a:tcPr marL="6655" marR="6655" marT="6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1 080,6</a:t>
                      </a:r>
                    </a:p>
                  </a:txBody>
                  <a:tcPr marL="6655" marR="6655" marT="6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1 400,9</a:t>
                      </a:r>
                    </a:p>
                  </a:txBody>
                  <a:tcPr marL="6655" marR="6655" marT="6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537,6</a:t>
                      </a:r>
                    </a:p>
                  </a:txBody>
                  <a:tcPr marL="6655" marR="6655" marT="6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547,9</a:t>
                      </a:r>
                    </a:p>
                  </a:txBody>
                  <a:tcPr marL="6655" marR="6655" marT="665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6501</TotalTime>
  <Words>1576</Words>
  <Application>Microsoft Office PowerPoint</Application>
  <PresentationFormat>Экран (4:3)</PresentationFormat>
  <Paragraphs>546</Paragraphs>
  <Slides>18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Слайд 1</vt:lpstr>
      <vt:lpstr>Приладожское городское поселение Кировского муниципального района Ленинградской области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Расходы бюджета Приладожского городского поселения Кировского муниципального района Ленинградской области на реализацию муниципальных программ</vt:lpstr>
      <vt:lpstr>Расходы бюджета Приладожского городского поселения Кировского муниципального района Ленинградской области на реализацию муниципальных программ</vt:lpstr>
      <vt:lpstr>Слайд 16</vt:lpstr>
      <vt:lpstr>Слайд 17</vt:lpstr>
      <vt:lpstr>Слайд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548</cp:revision>
  <dcterms:created xsi:type="dcterms:W3CDTF">2023-03-14T07:04:56Z</dcterms:created>
  <dcterms:modified xsi:type="dcterms:W3CDTF">2026-03-27T09:51:04Z</dcterms:modified>
</cp:coreProperties>
</file>